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4" r:id="rId3"/>
    <p:sldId id="257" r:id="rId4"/>
    <p:sldId id="263" r:id="rId5"/>
    <p:sldId id="265" r:id="rId6"/>
    <p:sldId id="266" r:id="rId7"/>
    <p:sldId id="267" r:id="rId8"/>
    <p:sldId id="258" r:id="rId9"/>
    <p:sldId id="259" r:id="rId10"/>
    <p:sldId id="260" r:id="rId11"/>
    <p:sldId id="264" r:id="rId12"/>
    <p:sldId id="261" r:id="rId13"/>
    <p:sldId id="262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9BC56-7D23-4997-BB18-74B35FD4FF6F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ABE88FA-9DFC-4F43-B35F-87B597008FE2}">
      <dgm:prSet phldrT="[Tekst]" custT="1"/>
      <dgm:spPr/>
      <dgm:t>
        <a:bodyPr/>
        <a:lstStyle/>
        <a:p>
          <a:r>
            <a:rPr lang="pl-PL" sz="2800" b="1" dirty="0" smtClean="0"/>
            <a:t>Wolontariat </a:t>
          </a:r>
        </a:p>
        <a:p>
          <a:r>
            <a:rPr lang="pl-PL" sz="2800" b="1" dirty="0" smtClean="0"/>
            <a:t>w szkole</a:t>
          </a:r>
          <a:endParaRPr lang="pl-PL" sz="2800" b="1" dirty="0"/>
        </a:p>
      </dgm:t>
    </dgm:pt>
    <dgm:pt modelId="{3E158F75-E02B-4F0F-A89C-2AF98989D090}" type="parTrans" cxnId="{7C1A5D4D-1FFE-40E5-84DE-E4557D988A0E}">
      <dgm:prSet/>
      <dgm:spPr/>
      <dgm:t>
        <a:bodyPr/>
        <a:lstStyle/>
        <a:p>
          <a:endParaRPr lang="pl-PL"/>
        </a:p>
      </dgm:t>
    </dgm:pt>
    <dgm:pt modelId="{E7DA2EC5-DE78-4AB5-A505-0DF905B9518B}" type="sibTrans" cxnId="{7C1A5D4D-1FFE-40E5-84DE-E4557D988A0E}">
      <dgm:prSet/>
      <dgm:spPr/>
      <dgm:t>
        <a:bodyPr/>
        <a:lstStyle/>
        <a:p>
          <a:endParaRPr lang="pl-PL"/>
        </a:p>
      </dgm:t>
    </dgm:pt>
    <dgm:pt modelId="{4813B48C-2EFE-46A0-99CF-213AFD151613}">
      <dgm:prSet phldrT="[Tekst]" custT="1"/>
      <dgm:spPr/>
      <dgm:t>
        <a:bodyPr/>
        <a:lstStyle/>
        <a:p>
          <a:r>
            <a:rPr lang="pl-PL" sz="3200" b="1" dirty="0" smtClean="0"/>
            <a:t>Koła wolontariatu</a:t>
          </a:r>
          <a:endParaRPr lang="pl-PL" sz="3200" b="1" dirty="0"/>
        </a:p>
      </dgm:t>
    </dgm:pt>
    <dgm:pt modelId="{60C32EDF-7195-4861-A87A-EA65A30A7A7A}" type="parTrans" cxnId="{6251BF1C-3FF4-4DBC-BBFF-28DF4F15351D}">
      <dgm:prSet/>
      <dgm:spPr/>
      <dgm:t>
        <a:bodyPr/>
        <a:lstStyle/>
        <a:p>
          <a:endParaRPr lang="pl-PL"/>
        </a:p>
      </dgm:t>
    </dgm:pt>
    <dgm:pt modelId="{C3C23162-08B2-41CA-992B-51A02A5AA02F}" type="sibTrans" cxnId="{6251BF1C-3FF4-4DBC-BBFF-28DF4F15351D}">
      <dgm:prSet/>
      <dgm:spPr/>
      <dgm:t>
        <a:bodyPr/>
        <a:lstStyle/>
        <a:p>
          <a:endParaRPr lang="pl-PL"/>
        </a:p>
      </dgm:t>
    </dgm:pt>
    <dgm:pt modelId="{7035D59F-2AC3-4E1E-988C-D27AB319D08C}">
      <dgm:prSet phldrT="[Tekst]" custT="1"/>
      <dgm:spPr/>
      <dgm:t>
        <a:bodyPr/>
        <a:lstStyle/>
        <a:p>
          <a:r>
            <a:rPr lang="pl-PL" sz="3200" b="1" dirty="0" smtClean="0"/>
            <a:t>Spontaniczne akcje uczniów</a:t>
          </a:r>
          <a:endParaRPr lang="pl-PL" sz="3200" b="1" dirty="0"/>
        </a:p>
      </dgm:t>
    </dgm:pt>
    <dgm:pt modelId="{C7F32D56-E1CC-479C-8B23-89E168D4A813}" type="parTrans" cxnId="{42A02FCD-B88E-4FA2-AA39-7FA61860F679}">
      <dgm:prSet/>
      <dgm:spPr/>
      <dgm:t>
        <a:bodyPr/>
        <a:lstStyle/>
        <a:p>
          <a:endParaRPr lang="pl-PL"/>
        </a:p>
      </dgm:t>
    </dgm:pt>
    <dgm:pt modelId="{5ECBE3C0-FBE1-41BA-A7CE-EBBC18FC85CE}" type="sibTrans" cxnId="{42A02FCD-B88E-4FA2-AA39-7FA61860F679}">
      <dgm:prSet/>
      <dgm:spPr/>
      <dgm:t>
        <a:bodyPr/>
        <a:lstStyle/>
        <a:p>
          <a:endParaRPr lang="pl-PL"/>
        </a:p>
      </dgm:t>
    </dgm:pt>
    <dgm:pt modelId="{127E3976-DABE-4F7B-B435-54E9E1E8CC84}">
      <dgm:prSet phldrT="[Tekst]" custT="1"/>
      <dgm:spPr/>
      <dgm:t>
        <a:bodyPr/>
        <a:lstStyle/>
        <a:p>
          <a:r>
            <a:rPr lang="pl-PL" sz="3200" b="1" dirty="0" smtClean="0"/>
            <a:t>Rada wolontariatu </a:t>
          </a:r>
        </a:p>
        <a:p>
          <a:r>
            <a:rPr lang="pl-PL" sz="3200" b="1" dirty="0" smtClean="0"/>
            <a:t>w ramach działań samorządu uczniowskiego</a:t>
          </a:r>
          <a:endParaRPr lang="pl-PL" sz="3200" b="1" dirty="0"/>
        </a:p>
      </dgm:t>
    </dgm:pt>
    <dgm:pt modelId="{C707EBFF-5BFC-48CF-BC32-5EC4D0788258}" type="parTrans" cxnId="{1B616DB7-C101-4669-A76B-C7C8A3608BF5}">
      <dgm:prSet/>
      <dgm:spPr/>
      <dgm:t>
        <a:bodyPr/>
        <a:lstStyle/>
        <a:p>
          <a:endParaRPr lang="pl-PL"/>
        </a:p>
      </dgm:t>
    </dgm:pt>
    <dgm:pt modelId="{37E84C6B-2E0F-47A5-809F-A675D422A980}" type="sibTrans" cxnId="{1B616DB7-C101-4669-A76B-C7C8A3608BF5}">
      <dgm:prSet/>
      <dgm:spPr/>
      <dgm:t>
        <a:bodyPr/>
        <a:lstStyle/>
        <a:p>
          <a:endParaRPr lang="pl-PL"/>
        </a:p>
      </dgm:t>
    </dgm:pt>
    <dgm:pt modelId="{23C367FA-B55C-46DA-8F71-B6963A1ECF38}">
      <dgm:prSet phldrT="[Tekst]" custT="1"/>
      <dgm:spPr/>
      <dgm:t>
        <a:bodyPr/>
        <a:lstStyle/>
        <a:p>
          <a:r>
            <a:rPr lang="pl-PL" sz="3200" b="1" dirty="0" smtClean="0"/>
            <a:t>Inne formy</a:t>
          </a:r>
          <a:endParaRPr lang="pl-PL" sz="3200" b="1" dirty="0"/>
        </a:p>
      </dgm:t>
    </dgm:pt>
    <dgm:pt modelId="{47A36DEA-6A5C-4ECC-835C-8C1DC92F5D65}" type="parTrans" cxnId="{340095F1-54F7-464F-AA4C-FB526E10C3DE}">
      <dgm:prSet/>
      <dgm:spPr/>
      <dgm:t>
        <a:bodyPr/>
        <a:lstStyle/>
        <a:p>
          <a:endParaRPr lang="pl-PL"/>
        </a:p>
      </dgm:t>
    </dgm:pt>
    <dgm:pt modelId="{28B2CEE2-3F9B-4D30-AEDB-819F9952D17A}" type="sibTrans" cxnId="{340095F1-54F7-464F-AA4C-FB526E10C3DE}">
      <dgm:prSet/>
      <dgm:spPr/>
      <dgm:t>
        <a:bodyPr/>
        <a:lstStyle/>
        <a:p>
          <a:endParaRPr lang="pl-PL"/>
        </a:p>
      </dgm:t>
    </dgm:pt>
    <dgm:pt modelId="{4F980B49-0692-4635-B8D9-073E36403452}" type="pres">
      <dgm:prSet presAssocID="{F2C9BC56-7D23-4997-BB18-74B35FD4FF6F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EAD751F-4B59-4893-91F9-C1B71B0DDE7C}" type="pres">
      <dgm:prSet presAssocID="{F2C9BC56-7D23-4997-BB18-74B35FD4FF6F}" presName="matrix" presStyleCnt="0"/>
      <dgm:spPr/>
    </dgm:pt>
    <dgm:pt modelId="{B7DB1A5F-FB55-4C5C-8A5E-D61A58DAF618}" type="pres">
      <dgm:prSet presAssocID="{F2C9BC56-7D23-4997-BB18-74B35FD4FF6F}" presName="tile1" presStyleLbl="node1" presStyleIdx="0" presStyleCnt="4"/>
      <dgm:spPr/>
      <dgm:t>
        <a:bodyPr/>
        <a:lstStyle/>
        <a:p>
          <a:endParaRPr lang="pl-PL"/>
        </a:p>
      </dgm:t>
    </dgm:pt>
    <dgm:pt modelId="{8F9F531B-F38B-4F9A-8D51-6E795E7E1FF6}" type="pres">
      <dgm:prSet presAssocID="{F2C9BC56-7D23-4997-BB18-74B35FD4FF6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0271DD-9CE5-4A22-A061-1B9EF02E0AC7}" type="pres">
      <dgm:prSet presAssocID="{F2C9BC56-7D23-4997-BB18-74B35FD4FF6F}" presName="tile2" presStyleLbl="node1" presStyleIdx="1" presStyleCnt="4"/>
      <dgm:spPr/>
      <dgm:t>
        <a:bodyPr/>
        <a:lstStyle/>
        <a:p>
          <a:endParaRPr lang="pl-PL"/>
        </a:p>
      </dgm:t>
    </dgm:pt>
    <dgm:pt modelId="{4D555AA2-519A-4F23-8B1F-1112CD6871C1}" type="pres">
      <dgm:prSet presAssocID="{F2C9BC56-7D23-4997-BB18-74B35FD4FF6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18C627-ACE8-442E-ACA7-C4A7922DC835}" type="pres">
      <dgm:prSet presAssocID="{F2C9BC56-7D23-4997-BB18-74B35FD4FF6F}" presName="tile3" presStyleLbl="node1" presStyleIdx="2" presStyleCnt="4"/>
      <dgm:spPr/>
      <dgm:t>
        <a:bodyPr/>
        <a:lstStyle/>
        <a:p>
          <a:endParaRPr lang="pl-PL"/>
        </a:p>
      </dgm:t>
    </dgm:pt>
    <dgm:pt modelId="{91B9B7CF-B446-4F9F-8170-B729324934E9}" type="pres">
      <dgm:prSet presAssocID="{F2C9BC56-7D23-4997-BB18-74B35FD4FF6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78C47D8-0C5B-49B2-840A-CD2DE3DD468C}" type="pres">
      <dgm:prSet presAssocID="{F2C9BC56-7D23-4997-BB18-74B35FD4FF6F}" presName="tile4" presStyleLbl="node1" presStyleIdx="3" presStyleCnt="4"/>
      <dgm:spPr/>
      <dgm:t>
        <a:bodyPr/>
        <a:lstStyle/>
        <a:p>
          <a:endParaRPr lang="pl-PL"/>
        </a:p>
      </dgm:t>
    </dgm:pt>
    <dgm:pt modelId="{609DD835-AB3F-46CD-A201-A85147E8F831}" type="pres">
      <dgm:prSet presAssocID="{F2C9BC56-7D23-4997-BB18-74B35FD4FF6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63D142-6709-4E6F-8877-0F8100CFB68D}" type="pres">
      <dgm:prSet presAssocID="{F2C9BC56-7D23-4997-BB18-74B35FD4FF6F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340095F1-54F7-464F-AA4C-FB526E10C3DE}" srcId="{8ABE88FA-9DFC-4F43-B35F-87B597008FE2}" destId="{23C367FA-B55C-46DA-8F71-B6963A1ECF38}" srcOrd="3" destOrd="0" parTransId="{47A36DEA-6A5C-4ECC-835C-8C1DC92F5D65}" sibTransId="{28B2CEE2-3F9B-4D30-AEDB-819F9952D17A}"/>
    <dgm:cxn modelId="{6251BF1C-3FF4-4DBC-BBFF-28DF4F15351D}" srcId="{8ABE88FA-9DFC-4F43-B35F-87B597008FE2}" destId="{4813B48C-2EFE-46A0-99CF-213AFD151613}" srcOrd="0" destOrd="0" parTransId="{60C32EDF-7195-4861-A87A-EA65A30A7A7A}" sibTransId="{C3C23162-08B2-41CA-992B-51A02A5AA02F}"/>
    <dgm:cxn modelId="{1B616DB7-C101-4669-A76B-C7C8A3608BF5}" srcId="{8ABE88FA-9DFC-4F43-B35F-87B597008FE2}" destId="{127E3976-DABE-4F7B-B435-54E9E1E8CC84}" srcOrd="2" destOrd="0" parTransId="{C707EBFF-5BFC-48CF-BC32-5EC4D0788258}" sibTransId="{37E84C6B-2E0F-47A5-809F-A675D422A980}"/>
    <dgm:cxn modelId="{42A02FCD-B88E-4FA2-AA39-7FA61860F679}" srcId="{8ABE88FA-9DFC-4F43-B35F-87B597008FE2}" destId="{7035D59F-2AC3-4E1E-988C-D27AB319D08C}" srcOrd="1" destOrd="0" parTransId="{C7F32D56-E1CC-479C-8B23-89E168D4A813}" sibTransId="{5ECBE3C0-FBE1-41BA-A7CE-EBBC18FC85CE}"/>
    <dgm:cxn modelId="{193EA857-A4CD-49A9-A8E3-077762D1DEA0}" type="presOf" srcId="{7035D59F-2AC3-4E1E-988C-D27AB319D08C}" destId="{2F0271DD-9CE5-4A22-A061-1B9EF02E0AC7}" srcOrd="0" destOrd="0" presId="urn:microsoft.com/office/officeart/2005/8/layout/matrix1"/>
    <dgm:cxn modelId="{0B8B23B1-115A-467B-8132-B44335F8CE03}" type="presOf" srcId="{23C367FA-B55C-46DA-8F71-B6963A1ECF38}" destId="{678C47D8-0C5B-49B2-840A-CD2DE3DD468C}" srcOrd="0" destOrd="0" presId="urn:microsoft.com/office/officeart/2005/8/layout/matrix1"/>
    <dgm:cxn modelId="{628AD520-B12B-4A34-A986-B202D6B4C908}" type="presOf" srcId="{8ABE88FA-9DFC-4F43-B35F-87B597008FE2}" destId="{4E63D142-6709-4E6F-8877-0F8100CFB68D}" srcOrd="0" destOrd="0" presId="urn:microsoft.com/office/officeart/2005/8/layout/matrix1"/>
    <dgm:cxn modelId="{939701FD-E45E-4C9A-A640-23C0961042D1}" type="presOf" srcId="{4813B48C-2EFE-46A0-99CF-213AFD151613}" destId="{8F9F531B-F38B-4F9A-8D51-6E795E7E1FF6}" srcOrd="1" destOrd="0" presId="urn:microsoft.com/office/officeart/2005/8/layout/matrix1"/>
    <dgm:cxn modelId="{68BB4E88-CEC7-42F3-9054-3B2245CE2EC6}" type="presOf" srcId="{127E3976-DABE-4F7B-B435-54E9E1E8CC84}" destId="{0318C627-ACE8-442E-ACA7-C4A7922DC835}" srcOrd="0" destOrd="0" presId="urn:microsoft.com/office/officeart/2005/8/layout/matrix1"/>
    <dgm:cxn modelId="{B078D2D8-E925-49C2-9A27-FCA9AEDAC8A2}" type="presOf" srcId="{7035D59F-2AC3-4E1E-988C-D27AB319D08C}" destId="{4D555AA2-519A-4F23-8B1F-1112CD6871C1}" srcOrd="1" destOrd="0" presId="urn:microsoft.com/office/officeart/2005/8/layout/matrix1"/>
    <dgm:cxn modelId="{0C670AA5-0A65-41A7-97CD-7594A68F2860}" type="presOf" srcId="{4813B48C-2EFE-46A0-99CF-213AFD151613}" destId="{B7DB1A5F-FB55-4C5C-8A5E-D61A58DAF618}" srcOrd="0" destOrd="0" presId="urn:microsoft.com/office/officeart/2005/8/layout/matrix1"/>
    <dgm:cxn modelId="{F2A37E14-DEE9-45D2-A949-358BA80660C2}" type="presOf" srcId="{127E3976-DABE-4F7B-B435-54E9E1E8CC84}" destId="{91B9B7CF-B446-4F9F-8170-B729324934E9}" srcOrd="1" destOrd="0" presId="urn:microsoft.com/office/officeart/2005/8/layout/matrix1"/>
    <dgm:cxn modelId="{BEF76E63-8DC9-4B37-8F79-330EC22BE4E8}" type="presOf" srcId="{F2C9BC56-7D23-4997-BB18-74B35FD4FF6F}" destId="{4F980B49-0692-4635-B8D9-073E36403452}" srcOrd="0" destOrd="0" presId="urn:microsoft.com/office/officeart/2005/8/layout/matrix1"/>
    <dgm:cxn modelId="{7C1A5D4D-1FFE-40E5-84DE-E4557D988A0E}" srcId="{F2C9BC56-7D23-4997-BB18-74B35FD4FF6F}" destId="{8ABE88FA-9DFC-4F43-B35F-87B597008FE2}" srcOrd="0" destOrd="0" parTransId="{3E158F75-E02B-4F0F-A89C-2AF98989D090}" sibTransId="{E7DA2EC5-DE78-4AB5-A505-0DF905B9518B}"/>
    <dgm:cxn modelId="{0258C83C-3CCE-420C-B79A-95EB7EFE7A1E}" type="presOf" srcId="{23C367FA-B55C-46DA-8F71-B6963A1ECF38}" destId="{609DD835-AB3F-46CD-A201-A85147E8F831}" srcOrd="1" destOrd="0" presId="urn:microsoft.com/office/officeart/2005/8/layout/matrix1"/>
    <dgm:cxn modelId="{66CBF0D2-9D03-4982-9C67-4612CCB26601}" type="presParOf" srcId="{4F980B49-0692-4635-B8D9-073E36403452}" destId="{7EAD751F-4B59-4893-91F9-C1B71B0DDE7C}" srcOrd="0" destOrd="0" presId="urn:microsoft.com/office/officeart/2005/8/layout/matrix1"/>
    <dgm:cxn modelId="{6CB51339-C69E-48F7-8539-14743C883193}" type="presParOf" srcId="{7EAD751F-4B59-4893-91F9-C1B71B0DDE7C}" destId="{B7DB1A5F-FB55-4C5C-8A5E-D61A58DAF618}" srcOrd="0" destOrd="0" presId="urn:microsoft.com/office/officeart/2005/8/layout/matrix1"/>
    <dgm:cxn modelId="{6CD9A7FE-0FAF-40F7-B9DE-142F99B62B9E}" type="presParOf" srcId="{7EAD751F-4B59-4893-91F9-C1B71B0DDE7C}" destId="{8F9F531B-F38B-4F9A-8D51-6E795E7E1FF6}" srcOrd="1" destOrd="0" presId="urn:microsoft.com/office/officeart/2005/8/layout/matrix1"/>
    <dgm:cxn modelId="{5F27EE7B-E254-4962-8D85-8FEAE8A606C4}" type="presParOf" srcId="{7EAD751F-4B59-4893-91F9-C1B71B0DDE7C}" destId="{2F0271DD-9CE5-4A22-A061-1B9EF02E0AC7}" srcOrd="2" destOrd="0" presId="urn:microsoft.com/office/officeart/2005/8/layout/matrix1"/>
    <dgm:cxn modelId="{C9B801D0-6F80-42C5-A646-FE29353A0BD1}" type="presParOf" srcId="{7EAD751F-4B59-4893-91F9-C1B71B0DDE7C}" destId="{4D555AA2-519A-4F23-8B1F-1112CD6871C1}" srcOrd="3" destOrd="0" presId="urn:microsoft.com/office/officeart/2005/8/layout/matrix1"/>
    <dgm:cxn modelId="{0FB56A51-B7F0-4E77-A506-F00E69D02A77}" type="presParOf" srcId="{7EAD751F-4B59-4893-91F9-C1B71B0DDE7C}" destId="{0318C627-ACE8-442E-ACA7-C4A7922DC835}" srcOrd="4" destOrd="0" presId="urn:microsoft.com/office/officeart/2005/8/layout/matrix1"/>
    <dgm:cxn modelId="{2B91BF08-C4A9-4F00-BC6C-2A88EF85AB0A}" type="presParOf" srcId="{7EAD751F-4B59-4893-91F9-C1B71B0DDE7C}" destId="{91B9B7CF-B446-4F9F-8170-B729324934E9}" srcOrd="5" destOrd="0" presId="urn:microsoft.com/office/officeart/2005/8/layout/matrix1"/>
    <dgm:cxn modelId="{3D1D7687-7844-43D4-8A82-9560EC7963AC}" type="presParOf" srcId="{7EAD751F-4B59-4893-91F9-C1B71B0DDE7C}" destId="{678C47D8-0C5B-49B2-840A-CD2DE3DD468C}" srcOrd="6" destOrd="0" presId="urn:microsoft.com/office/officeart/2005/8/layout/matrix1"/>
    <dgm:cxn modelId="{2F37D476-4AF7-4F1E-AB28-883FA73F3E19}" type="presParOf" srcId="{7EAD751F-4B59-4893-91F9-C1B71B0DDE7C}" destId="{609DD835-AB3F-46CD-A201-A85147E8F831}" srcOrd="7" destOrd="0" presId="urn:microsoft.com/office/officeart/2005/8/layout/matrix1"/>
    <dgm:cxn modelId="{1B786AFD-2CF8-4944-BDD3-C82EB0E59C56}" type="presParOf" srcId="{4F980B49-0692-4635-B8D9-073E36403452}" destId="{4E63D142-6709-4E6F-8877-0F8100CFB68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BEFC1-31C0-41E6-ADBC-34E7F00BB7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106F8D-D105-46D4-981A-1F3E9AD7D7D4}">
      <dgm:prSet phldrT="[Tekst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pl-PL" sz="3200" b="1" dirty="0" smtClean="0"/>
            <a:t>Obszary działania</a:t>
          </a:r>
          <a:endParaRPr lang="pl-PL" sz="3200" b="1" dirty="0"/>
        </a:p>
      </dgm:t>
    </dgm:pt>
    <dgm:pt modelId="{6CE987D2-0A3A-4892-889A-944BEAE033BC}" type="parTrans" cxnId="{5BD4A67C-71C0-485B-B897-5C1DB4B14E1F}">
      <dgm:prSet/>
      <dgm:spPr/>
      <dgm:t>
        <a:bodyPr/>
        <a:lstStyle/>
        <a:p>
          <a:endParaRPr lang="pl-PL"/>
        </a:p>
      </dgm:t>
    </dgm:pt>
    <dgm:pt modelId="{C2CCCCF8-0E76-4E71-B044-F75A03481FF1}" type="sibTrans" cxnId="{5BD4A67C-71C0-485B-B897-5C1DB4B14E1F}">
      <dgm:prSet/>
      <dgm:spPr/>
      <dgm:t>
        <a:bodyPr/>
        <a:lstStyle/>
        <a:p>
          <a:endParaRPr lang="pl-PL"/>
        </a:p>
      </dgm:t>
    </dgm:pt>
    <dgm:pt modelId="{C7DEB2B4-43E4-460A-ACDA-43A021ECE92E}">
      <dgm:prSet phldrT="[Tekst]" custT="1"/>
      <dgm:spPr/>
      <dgm:t>
        <a:bodyPr/>
        <a:lstStyle/>
        <a:p>
          <a:r>
            <a:rPr lang="pl-PL" sz="3200" b="1" dirty="0" smtClean="0"/>
            <a:t>szkolny</a:t>
          </a:r>
          <a:endParaRPr lang="pl-PL" sz="3200" b="1" dirty="0"/>
        </a:p>
      </dgm:t>
    </dgm:pt>
    <dgm:pt modelId="{D0AC5F12-86F8-4ADC-B17A-A8A1E36AA289}" type="parTrans" cxnId="{F3D99C04-EF18-4F7B-9882-58B334BAD031}">
      <dgm:prSet/>
      <dgm:spPr/>
      <dgm:t>
        <a:bodyPr/>
        <a:lstStyle/>
        <a:p>
          <a:endParaRPr lang="pl-PL"/>
        </a:p>
      </dgm:t>
    </dgm:pt>
    <dgm:pt modelId="{958A9282-815D-482E-BAE8-69A0E803AE70}" type="sibTrans" cxnId="{F3D99C04-EF18-4F7B-9882-58B334BAD031}">
      <dgm:prSet/>
      <dgm:spPr/>
      <dgm:t>
        <a:bodyPr/>
        <a:lstStyle/>
        <a:p>
          <a:endParaRPr lang="pl-PL"/>
        </a:p>
      </dgm:t>
    </dgm:pt>
    <dgm:pt modelId="{74D01B6A-0C16-41C3-89F9-216FE170B993}">
      <dgm:prSet phldrT="[Tekst]" custT="1"/>
      <dgm:spPr/>
      <dgm:t>
        <a:bodyPr/>
        <a:lstStyle/>
        <a:p>
          <a:r>
            <a:rPr lang="pl-PL" sz="3200" b="1" dirty="0" smtClean="0"/>
            <a:t>pozaszkolny</a:t>
          </a:r>
          <a:endParaRPr lang="pl-PL" sz="3200" b="1" dirty="0"/>
        </a:p>
      </dgm:t>
    </dgm:pt>
    <dgm:pt modelId="{84193BDE-75D0-44FF-BFF8-E562C8565C46}" type="parTrans" cxnId="{0D274D03-5668-4498-BC48-17A75FE67C7F}">
      <dgm:prSet/>
      <dgm:spPr/>
      <dgm:t>
        <a:bodyPr/>
        <a:lstStyle/>
        <a:p>
          <a:endParaRPr lang="pl-PL"/>
        </a:p>
      </dgm:t>
    </dgm:pt>
    <dgm:pt modelId="{420910F1-33FF-4EDA-B942-3E6ADD6CBF42}" type="sibTrans" cxnId="{0D274D03-5668-4498-BC48-17A75FE67C7F}">
      <dgm:prSet/>
      <dgm:spPr/>
      <dgm:t>
        <a:bodyPr/>
        <a:lstStyle/>
        <a:p>
          <a:endParaRPr lang="pl-PL"/>
        </a:p>
      </dgm:t>
    </dgm:pt>
    <dgm:pt modelId="{9332DDFA-D07B-48F4-926B-8321989E4CE9}" type="pres">
      <dgm:prSet presAssocID="{8A2BEFC1-31C0-41E6-ADBC-34E7F00BB7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C495260-6827-4CBA-9D4B-0B56E07B94C5}" type="pres">
      <dgm:prSet presAssocID="{23106F8D-D105-46D4-981A-1F3E9AD7D7D4}" presName="hierRoot1" presStyleCnt="0">
        <dgm:presLayoutVars>
          <dgm:hierBranch val="init"/>
        </dgm:presLayoutVars>
      </dgm:prSet>
      <dgm:spPr/>
    </dgm:pt>
    <dgm:pt modelId="{69ABE3B8-0A28-4059-8AD7-03E5B62E179A}" type="pres">
      <dgm:prSet presAssocID="{23106F8D-D105-46D4-981A-1F3E9AD7D7D4}" presName="rootComposite1" presStyleCnt="0"/>
      <dgm:spPr/>
    </dgm:pt>
    <dgm:pt modelId="{0F3DCFF9-6D8E-423E-A1EE-9562DA628267}" type="pres">
      <dgm:prSet presAssocID="{23106F8D-D105-46D4-981A-1F3E9AD7D7D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CF55D74-8E42-41BA-AAAF-5135DF4C4977}" type="pres">
      <dgm:prSet presAssocID="{23106F8D-D105-46D4-981A-1F3E9AD7D7D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AC1568F9-F865-497C-9E61-9C842F43CDC9}" type="pres">
      <dgm:prSet presAssocID="{23106F8D-D105-46D4-981A-1F3E9AD7D7D4}" presName="hierChild2" presStyleCnt="0"/>
      <dgm:spPr/>
    </dgm:pt>
    <dgm:pt modelId="{8CAE0467-B674-4E96-98E3-9E60BAF52760}" type="pres">
      <dgm:prSet presAssocID="{D0AC5F12-86F8-4ADC-B17A-A8A1E36AA28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06E2BF0F-579F-4B6E-8D93-950154B404A5}" type="pres">
      <dgm:prSet presAssocID="{C7DEB2B4-43E4-460A-ACDA-43A021ECE92E}" presName="hierRoot2" presStyleCnt="0">
        <dgm:presLayoutVars>
          <dgm:hierBranch val="init"/>
        </dgm:presLayoutVars>
      </dgm:prSet>
      <dgm:spPr/>
    </dgm:pt>
    <dgm:pt modelId="{5D5E4D38-B13F-4D2D-9211-446245D91FD8}" type="pres">
      <dgm:prSet presAssocID="{C7DEB2B4-43E4-460A-ACDA-43A021ECE92E}" presName="rootComposite" presStyleCnt="0"/>
      <dgm:spPr/>
    </dgm:pt>
    <dgm:pt modelId="{3D5DB854-D433-4B3C-9D98-39F7A4525914}" type="pres">
      <dgm:prSet presAssocID="{C7DEB2B4-43E4-460A-ACDA-43A021ECE92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6EDFC3B-FE95-4F58-85DE-5C7B63F51660}" type="pres">
      <dgm:prSet presAssocID="{C7DEB2B4-43E4-460A-ACDA-43A021ECE92E}" presName="rootConnector" presStyleLbl="node2" presStyleIdx="0" presStyleCnt="2"/>
      <dgm:spPr/>
      <dgm:t>
        <a:bodyPr/>
        <a:lstStyle/>
        <a:p>
          <a:endParaRPr lang="pl-PL"/>
        </a:p>
      </dgm:t>
    </dgm:pt>
    <dgm:pt modelId="{631F1A7C-305A-4D9F-B8D7-CC2826E40EDF}" type="pres">
      <dgm:prSet presAssocID="{C7DEB2B4-43E4-460A-ACDA-43A021ECE92E}" presName="hierChild4" presStyleCnt="0"/>
      <dgm:spPr/>
    </dgm:pt>
    <dgm:pt modelId="{FBF1EA84-25C0-417C-AA03-314516C791B2}" type="pres">
      <dgm:prSet presAssocID="{C7DEB2B4-43E4-460A-ACDA-43A021ECE92E}" presName="hierChild5" presStyleCnt="0"/>
      <dgm:spPr/>
    </dgm:pt>
    <dgm:pt modelId="{6708EB60-ED20-4702-B8CD-D8242B414502}" type="pres">
      <dgm:prSet presAssocID="{84193BDE-75D0-44FF-BFF8-E562C8565C46}" presName="Name37" presStyleLbl="parChTrans1D2" presStyleIdx="1" presStyleCnt="2"/>
      <dgm:spPr/>
      <dgm:t>
        <a:bodyPr/>
        <a:lstStyle/>
        <a:p>
          <a:endParaRPr lang="pl-PL"/>
        </a:p>
      </dgm:t>
    </dgm:pt>
    <dgm:pt modelId="{5FD81D02-91AB-4F0C-A3D9-640323C3C7C5}" type="pres">
      <dgm:prSet presAssocID="{74D01B6A-0C16-41C3-89F9-216FE170B993}" presName="hierRoot2" presStyleCnt="0">
        <dgm:presLayoutVars>
          <dgm:hierBranch val="init"/>
        </dgm:presLayoutVars>
      </dgm:prSet>
      <dgm:spPr/>
    </dgm:pt>
    <dgm:pt modelId="{39CF3915-E7CE-4F44-BE62-21500D52CD8B}" type="pres">
      <dgm:prSet presAssocID="{74D01B6A-0C16-41C3-89F9-216FE170B993}" presName="rootComposite" presStyleCnt="0"/>
      <dgm:spPr/>
    </dgm:pt>
    <dgm:pt modelId="{81146266-F440-4706-A479-194C6BA3BB8D}" type="pres">
      <dgm:prSet presAssocID="{74D01B6A-0C16-41C3-89F9-216FE170B99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A8E11EC-FBB8-40B9-A2E5-076AD3BC46FA}" type="pres">
      <dgm:prSet presAssocID="{74D01B6A-0C16-41C3-89F9-216FE170B993}" presName="rootConnector" presStyleLbl="node2" presStyleIdx="1" presStyleCnt="2"/>
      <dgm:spPr/>
      <dgm:t>
        <a:bodyPr/>
        <a:lstStyle/>
        <a:p>
          <a:endParaRPr lang="pl-PL"/>
        </a:p>
      </dgm:t>
    </dgm:pt>
    <dgm:pt modelId="{BC45C2C4-327E-4AF8-856A-217900F401A7}" type="pres">
      <dgm:prSet presAssocID="{74D01B6A-0C16-41C3-89F9-216FE170B993}" presName="hierChild4" presStyleCnt="0"/>
      <dgm:spPr/>
    </dgm:pt>
    <dgm:pt modelId="{D788E613-1CF8-4B25-8551-C7E0FDA3625F}" type="pres">
      <dgm:prSet presAssocID="{74D01B6A-0C16-41C3-89F9-216FE170B993}" presName="hierChild5" presStyleCnt="0"/>
      <dgm:spPr/>
    </dgm:pt>
    <dgm:pt modelId="{94A08CC5-F534-44D8-93DA-93C7374C2B85}" type="pres">
      <dgm:prSet presAssocID="{23106F8D-D105-46D4-981A-1F3E9AD7D7D4}" presName="hierChild3" presStyleCnt="0"/>
      <dgm:spPr/>
    </dgm:pt>
  </dgm:ptLst>
  <dgm:cxnLst>
    <dgm:cxn modelId="{9974014F-FF9D-49A1-81D9-05F66BD9615D}" type="presOf" srcId="{74D01B6A-0C16-41C3-89F9-216FE170B993}" destId="{9A8E11EC-FBB8-40B9-A2E5-076AD3BC46FA}" srcOrd="1" destOrd="0" presId="urn:microsoft.com/office/officeart/2005/8/layout/orgChart1"/>
    <dgm:cxn modelId="{433B9BE7-AC50-4440-B0FB-AC943B814B42}" type="presOf" srcId="{8A2BEFC1-31C0-41E6-ADBC-34E7F00BB78C}" destId="{9332DDFA-D07B-48F4-926B-8321989E4CE9}" srcOrd="0" destOrd="0" presId="urn:microsoft.com/office/officeart/2005/8/layout/orgChart1"/>
    <dgm:cxn modelId="{8037DBE4-F8BD-4598-8D56-A7170B7E8817}" type="presOf" srcId="{C7DEB2B4-43E4-460A-ACDA-43A021ECE92E}" destId="{3D5DB854-D433-4B3C-9D98-39F7A4525914}" srcOrd="0" destOrd="0" presId="urn:microsoft.com/office/officeart/2005/8/layout/orgChart1"/>
    <dgm:cxn modelId="{38346BAB-11C4-4A01-9386-4AD5CC302D92}" type="presOf" srcId="{D0AC5F12-86F8-4ADC-B17A-A8A1E36AA289}" destId="{8CAE0467-B674-4E96-98E3-9E60BAF52760}" srcOrd="0" destOrd="0" presId="urn:microsoft.com/office/officeart/2005/8/layout/orgChart1"/>
    <dgm:cxn modelId="{2B041C16-3635-4AF0-A913-86D9B21C9A7D}" type="presOf" srcId="{74D01B6A-0C16-41C3-89F9-216FE170B993}" destId="{81146266-F440-4706-A479-194C6BA3BB8D}" srcOrd="0" destOrd="0" presId="urn:microsoft.com/office/officeart/2005/8/layout/orgChart1"/>
    <dgm:cxn modelId="{0E8D5BBA-B17E-427A-B220-D09A650F8B9F}" type="presOf" srcId="{23106F8D-D105-46D4-981A-1F3E9AD7D7D4}" destId="{8CF55D74-8E42-41BA-AAAF-5135DF4C4977}" srcOrd="1" destOrd="0" presId="urn:microsoft.com/office/officeart/2005/8/layout/orgChart1"/>
    <dgm:cxn modelId="{0D274D03-5668-4498-BC48-17A75FE67C7F}" srcId="{23106F8D-D105-46D4-981A-1F3E9AD7D7D4}" destId="{74D01B6A-0C16-41C3-89F9-216FE170B993}" srcOrd="1" destOrd="0" parTransId="{84193BDE-75D0-44FF-BFF8-E562C8565C46}" sibTransId="{420910F1-33FF-4EDA-B942-3E6ADD6CBF42}"/>
    <dgm:cxn modelId="{B93A61B8-8F29-4322-8015-EFFE2B53B6A9}" type="presOf" srcId="{84193BDE-75D0-44FF-BFF8-E562C8565C46}" destId="{6708EB60-ED20-4702-B8CD-D8242B414502}" srcOrd="0" destOrd="0" presId="urn:microsoft.com/office/officeart/2005/8/layout/orgChart1"/>
    <dgm:cxn modelId="{F3D99C04-EF18-4F7B-9882-58B334BAD031}" srcId="{23106F8D-D105-46D4-981A-1F3E9AD7D7D4}" destId="{C7DEB2B4-43E4-460A-ACDA-43A021ECE92E}" srcOrd="0" destOrd="0" parTransId="{D0AC5F12-86F8-4ADC-B17A-A8A1E36AA289}" sibTransId="{958A9282-815D-482E-BAE8-69A0E803AE70}"/>
    <dgm:cxn modelId="{6016C0F2-0DBD-4269-8F30-5B72E63DFF32}" type="presOf" srcId="{23106F8D-D105-46D4-981A-1F3E9AD7D7D4}" destId="{0F3DCFF9-6D8E-423E-A1EE-9562DA628267}" srcOrd="0" destOrd="0" presId="urn:microsoft.com/office/officeart/2005/8/layout/orgChart1"/>
    <dgm:cxn modelId="{5BD4A67C-71C0-485B-B897-5C1DB4B14E1F}" srcId="{8A2BEFC1-31C0-41E6-ADBC-34E7F00BB78C}" destId="{23106F8D-D105-46D4-981A-1F3E9AD7D7D4}" srcOrd="0" destOrd="0" parTransId="{6CE987D2-0A3A-4892-889A-944BEAE033BC}" sibTransId="{C2CCCCF8-0E76-4E71-B044-F75A03481FF1}"/>
    <dgm:cxn modelId="{F2E6BE3D-0C45-4248-8131-5D0F09328011}" type="presOf" srcId="{C7DEB2B4-43E4-460A-ACDA-43A021ECE92E}" destId="{76EDFC3B-FE95-4F58-85DE-5C7B63F51660}" srcOrd="1" destOrd="0" presId="urn:microsoft.com/office/officeart/2005/8/layout/orgChart1"/>
    <dgm:cxn modelId="{C229EAAF-5EC5-4BDD-BE8F-1B13FE227506}" type="presParOf" srcId="{9332DDFA-D07B-48F4-926B-8321989E4CE9}" destId="{5C495260-6827-4CBA-9D4B-0B56E07B94C5}" srcOrd="0" destOrd="0" presId="urn:microsoft.com/office/officeart/2005/8/layout/orgChart1"/>
    <dgm:cxn modelId="{347C2696-2983-49A1-B9E0-D3AB8CD7208F}" type="presParOf" srcId="{5C495260-6827-4CBA-9D4B-0B56E07B94C5}" destId="{69ABE3B8-0A28-4059-8AD7-03E5B62E179A}" srcOrd="0" destOrd="0" presId="urn:microsoft.com/office/officeart/2005/8/layout/orgChart1"/>
    <dgm:cxn modelId="{5404A3DC-7AB8-4F0F-BEE1-6C113BD45D48}" type="presParOf" srcId="{69ABE3B8-0A28-4059-8AD7-03E5B62E179A}" destId="{0F3DCFF9-6D8E-423E-A1EE-9562DA628267}" srcOrd="0" destOrd="0" presId="urn:microsoft.com/office/officeart/2005/8/layout/orgChart1"/>
    <dgm:cxn modelId="{B3EAB9C0-F384-47B5-B209-4D195FE2DC97}" type="presParOf" srcId="{69ABE3B8-0A28-4059-8AD7-03E5B62E179A}" destId="{8CF55D74-8E42-41BA-AAAF-5135DF4C4977}" srcOrd="1" destOrd="0" presId="urn:microsoft.com/office/officeart/2005/8/layout/orgChart1"/>
    <dgm:cxn modelId="{0904E074-48AF-44D7-8F0B-696E43ABFF47}" type="presParOf" srcId="{5C495260-6827-4CBA-9D4B-0B56E07B94C5}" destId="{AC1568F9-F865-497C-9E61-9C842F43CDC9}" srcOrd="1" destOrd="0" presId="urn:microsoft.com/office/officeart/2005/8/layout/orgChart1"/>
    <dgm:cxn modelId="{DC431102-6C78-43F7-BD02-E8E1979723C4}" type="presParOf" srcId="{AC1568F9-F865-497C-9E61-9C842F43CDC9}" destId="{8CAE0467-B674-4E96-98E3-9E60BAF52760}" srcOrd="0" destOrd="0" presId="urn:microsoft.com/office/officeart/2005/8/layout/orgChart1"/>
    <dgm:cxn modelId="{3B99C006-0A74-48A3-884F-FD7BE1125994}" type="presParOf" srcId="{AC1568F9-F865-497C-9E61-9C842F43CDC9}" destId="{06E2BF0F-579F-4B6E-8D93-950154B404A5}" srcOrd="1" destOrd="0" presId="urn:microsoft.com/office/officeart/2005/8/layout/orgChart1"/>
    <dgm:cxn modelId="{DB3BD932-4454-4279-81F9-DDCB1BEB7E06}" type="presParOf" srcId="{06E2BF0F-579F-4B6E-8D93-950154B404A5}" destId="{5D5E4D38-B13F-4D2D-9211-446245D91FD8}" srcOrd="0" destOrd="0" presId="urn:microsoft.com/office/officeart/2005/8/layout/orgChart1"/>
    <dgm:cxn modelId="{6FF0F0B0-3F0C-4C30-B5A3-159197032242}" type="presParOf" srcId="{5D5E4D38-B13F-4D2D-9211-446245D91FD8}" destId="{3D5DB854-D433-4B3C-9D98-39F7A4525914}" srcOrd="0" destOrd="0" presId="urn:microsoft.com/office/officeart/2005/8/layout/orgChart1"/>
    <dgm:cxn modelId="{948BF828-3A40-469A-B877-E3DE2E144471}" type="presParOf" srcId="{5D5E4D38-B13F-4D2D-9211-446245D91FD8}" destId="{76EDFC3B-FE95-4F58-85DE-5C7B63F51660}" srcOrd="1" destOrd="0" presId="urn:microsoft.com/office/officeart/2005/8/layout/orgChart1"/>
    <dgm:cxn modelId="{7C740AD0-DE4F-40C1-AA5A-B7860F31C29D}" type="presParOf" srcId="{06E2BF0F-579F-4B6E-8D93-950154B404A5}" destId="{631F1A7C-305A-4D9F-B8D7-CC2826E40EDF}" srcOrd="1" destOrd="0" presId="urn:microsoft.com/office/officeart/2005/8/layout/orgChart1"/>
    <dgm:cxn modelId="{A144B260-6EDE-442A-ACA2-ABF3C2749A99}" type="presParOf" srcId="{06E2BF0F-579F-4B6E-8D93-950154B404A5}" destId="{FBF1EA84-25C0-417C-AA03-314516C791B2}" srcOrd="2" destOrd="0" presId="urn:microsoft.com/office/officeart/2005/8/layout/orgChart1"/>
    <dgm:cxn modelId="{421C9419-85F0-4872-952E-9496758F1811}" type="presParOf" srcId="{AC1568F9-F865-497C-9E61-9C842F43CDC9}" destId="{6708EB60-ED20-4702-B8CD-D8242B414502}" srcOrd="2" destOrd="0" presId="urn:microsoft.com/office/officeart/2005/8/layout/orgChart1"/>
    <dgm:cxn modelId="{1CE81ED7-3878-4C8E-83DC-E9949A962057}" type="presParOf" srcId="{AC1568F9-F865-497C-9E61-9C842F43CDC9}" destId="{5FD81D02-91AB-4F0C-A3D9-640323C3C7C5}" srcOrd="3" destOrd="0" presId="urn:microsoft.com/office/officeart/2005/8/layout/orgChart1"/>
    <dgm:cxn modelId="{2DCD6ECD-284D-46DD-B7BF-DD054657EE9D}" type="presParOf" srcId="{5FD81D02-91AB-4F0C-A3D9-640323C3C7C5}" destId="{39CF3915-E7CE-4F44-BE62-21500D52CD8B}" srcOrd="0" destOrd="0" presId="urn:microsoft.com/office/officeart/2005/8/layout/orgChart1"/>
    <dgm:cxn modelId="{296B227A-7D44-4708-BE7D-F9D2FF267DF2}" type="presParOf" srcId="{39CF3915-E7CE-4F44-BE62-21500D52CD8B}" destId="{81146266-F440-4706-A479-194C6BA3BB8D}" srcOrd="0" destOrd="0" presId="urn:microsoft.com/office/officeart/2005/8/layout/orgChart1"/>
    <dgm:cxn modelId="{29099BDF-6E6C-4B79-B5E6-0564DCB6D63A}" type="presParOf" srcId="{39CF3915-E7CE-4F44-BE62-21500D52CD8B}" destId="{9A8E11EC-FBB8-40B9-A2E5-076AD3BC46FA}" srcOrd="1" destOrd="0" presId="urn:microsoft.com/office/officeart/2005/8/layout/orgChart1"/>
    <dgm:cxn modelId="{0C11ED1D-E82D-4AB0-A185-39FC98E86070}" type="presParOf" srcId="{5FD81D02-91AB-4F0C-A3D9-640323C3C7C5}" destId="{BC45C2C4-327E-4AF8-856A-217900F401A7}" srcOrd="1" destOrd="0" presId="urn:microsoft.com/office/officeart/2005/8/layout/orgChart1"/>
    <dgm:cxn modelId="{162092D8-AB6A-4B41-AF66-B162D293F156}" type="presParOf" srcId="{5FD81D02-91AB-4F0C-A3D9-640323C3C7C5}" destId="{D788E613-1CF8-4B25-8551-C7E0FDA3625F}" srcOrd="2" destOrd="0" presId="urn:microsoft.com/office/officeart/2005/8/layout/orgChart1"/>
    <dgm:cxn modelId="{8CAC90F4-1B5A-49F2-8A9E-57F0EC352F51}" type="presParOf" srcId="{5C495260-6827-4CBA-9D4B-0B56E07B94C5}" destId="{94A08CC5-F534-44D8-93DA-93C7374C2B8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B1A5F-FB55-4C5C-8A5E-D61A58DAF618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Koła wolontariatu</a:t>
          </a:r>
          <a:endParaRPr lang="pl-PL" sz="3200" b="1" kern="1200" dirty="0"/>
        </a:p>
      </dsp:txBody>
      <dsp:txXfrm rot="5400000">
        <a:off x="0" y="0"/>
        <a:ext cx="5257800" cy="1631751"/>
      </dsp:txXfrm>
    </dsp:sp>
    <dsp:sp modelId="{2F0271DD-9CE5-4A22-A061-1B9EF02E0AC7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Spontaniczne akcje uczniów</a:t>
          </a:r>
          <a:endParaRPr lang="pl-PL" sz="3200" b="1" kern="1200" dirty="0"/>
        </a:p>
      </dsp:txBody>
      <dsp:txXfrm>
        <a:off x="5257800" y="0"/>
        <a:ext cx="5257800" cy="1631751"/>
      </dsp:txXfrm>
    </dsp:sp>
    <dsp:sp modelId="{0318C627-ACE8-442E-ACA7-C4A7922DC835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Rada wolontariatu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w ramach działań samorządu uczniowskiego</a:t>
          </a:r>
          <a:endParaRPr lang="pl-PL" sz="3200" b="1" kern="1200" dirty="0"/>
        </a:p>
      </dsp:txBody>
      <dsp:txXfrm rot="10800000">
        <a:off x="0" y="2719586"/>
        <a:ext cx="5257800" cy="1631751"/>
      </dsp:txXfrm>
    </dsp:sp>
    <dsp:sp modelId="{678C47D8-0C5B-49B2-840A-CD2DE3DD468C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Inne formy</a:t>
          </a:r>
          <a:endParaRPr lang="pl-PL" sz="3200" b="1" kern="1200" dirty="0"/>
        </a:p>
      </dsp:txBody>
      <dsp:txXfrm rot="-5400000">
        <a:off x="5257800" y="2719586"/>
        <a:ext cx="5257800" cy="1631751"/>
      </dsp:txXfrm>
    </dsp:sp>
    <dsp:sp modelId="{4E63D142-6709-4E6F-8877-0F8100CFB68D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Wolontariat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w szkole</a:t>
          </a:r>
          <a:endParaRPr lang="pl-PL" sz="2800" b="1" kern="1200" dirty="0"/>
        </a:p>
      </dsp:txBody>
      <dsp:txXfrm>
        <a:off x="3733564" y="1684855"/>
        <a:ext cx="3048472" cy="981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8EB60-ED20-4702-B8CD-D8242B414502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E0467-B674-4E96-98E3-9E60BAF52760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DCFF9-6D8E-423E-A1EE-9562DA628267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Obszary działania</a:t>
          </a:r>
          <a:endParaRPr lang="pl-PL" sz="3200" b="1" kern="1200" dirty="0"/>
        </a:p>
      </dsp:txBody>
      <dsp:txXfrm>
        <a:off x="3460700" y="1178"/>
        <a:ext cx="3594199" cy="1797099"/>
      </dsp:txXfrm>
    </dsp:sp>
    <dsp:sp modelId="{3D5DB854-D433-4B3C-9D98-39F7A4525914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szkolny</a:t>
          </a:r>
          <a:endParaRPr lang="pl-PL" sz="3200" b="1" kern="1200" dirty="0"/>
        </a:p>
      </dsp:txBody>
      <dsp:txXfrm>
        <a:off x="1286209" y="2553059"/>
        <a:ext cx="3594199" cy="1797099"/>
      </dsp:txXfrm>
    </dsp:sp>
    <dsp:sp modelId="{81146266-F440-4706-A479-194C6BA3BB8D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/>
            <a:t>pozaszkolny</a:t>
          </a:r>
          <a:endParaRPr lang="pl-PL" sz="3200" b="1" kern="1200" dirty="0"/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9308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58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795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17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34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646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144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910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248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192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58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C27B-4589-406E-8C83-2D07558F8BE9}" type="datetimeFigureOut">
              <a:rPr lang="pl-PL" smtClean="0"/>
              <a:t>2019-04-13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9C2E4-2174-446B-A4AD-2CC0F489C7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15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zsp7.warszawa.pl/sp321/doc/programwolontariatu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motywatory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Uwarunkowania </a:t>
            </a: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prawne </a:t>
            </a: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praktyczne </a:t>
            </a: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wolontariatu</a:t>
            </a:r>
          </a:p>
          <a:p>
            <a:pPr marL="0" indent="0" algn="ctr">
              <a:buNone/>
            </a:pP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Ogólnopolskie Seminarium Metodologiczne</a:t>
            </a:r>
          </a:p>
          <a:p>
            <a:pPr marL="0" indent="0" algn="ctr">
              <a:buNone/>
            </a:pPr>
            <a:r>
              <a:rPr lang="pl-PL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Vitruvian</a:t>
            </a:r>
            <a:r>
              <a:rPr lang="pl-PL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 – w poszukiwaniu metody</a:t>
            </a:r>
          </a:p>
          <a:p>
            <a:pPr marL="0" indent="0" algn="ctr">
              <a:buNone/>
            </a:pPr>
            <a:endParaRPr lang="pl-PL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Warszawa, 13 kwietnia 2019r.</a:t>
            </a:r>
          </a:p>
          <a:p>
            <a:pPr marL="0" indent="0" algn="ctr">
              <a:buNone/>
            </a:pPr>
            <a:endParaRPr lang="pl-PL" sz="2400" dirty="0"/>
          </a:p>
          <a:p>
            <a:endParaRPr lang="pl-PL" dirty="0"/>
          </a:p>
        </p:txBody>
      </p:sp>
      <p:pic>
        <p:nvPicPr>
          <p:cNvPr id="4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657"/>
          <a:stretch>
            <a:fillRect/>
          </a:stretch>
        </p:blipFill>
        <p:spPr bwMode="auto">
          <a:xfrm>
            <a:off x="-1" y="-1"/>
            <a:ext cx="12192001" cy="1911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4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Obowiązki nauczyciela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0145" y="1376218"/>
            <a:ext cx="11573164" cy="52000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 6. Nauczyciel obowiązany jest: </a:t>
            </a:r>
          </a:p>
          <a:p>
            <a:pPr marL="0" indent="0" algn="just">
              <a:buNone/>
            </a:pPr>
            <a:r>
              <a:rPr lang="pl-PL" dirty="0"/>
              <a:t>1) </a:t>
            </a:r>
            <a:r>
              <a:rPr lang="pl-PL" b="1" dirty="0"/>
              <a:t>rzetelnie realizować zadania </a:t>
            </a:r>
            <a:r>
              <a:rPr lang="pl-PL" dirty="0"/>
              <a:t>związane z powierzonym mu stanowiskiem oraz podstawowymi funkcjami szkoły: dydaktyczną, wychowawczą i opiekuńczą, w tym zadania związane z zapewnieniem bezpieczeństwa uczniom w czasie zajęć organizowanych przez szkołę; </a:t>
            </a:r>
          </a:p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b="1" dirty="0"/>
              <a:t>wspierać każdego ucznia w jego rozwoju; </a:t>
            </a:r>
          </a:p>
          <a:p>
            <a:pPr marL="0" indent="0" algn="just">
              <a:buNone/>
            </a:pPr>
            <a:r>
              <a:rPr lang="pl-PL" dirty="0"/>
              <a:t>3) dążyć do pełni własnego rozwoju osobowego; </a:t>
            </a:r>
          </a:p>
          <a:p>
            <a:pPr marL="0" indent="0" algn="just">
              <a:buNone/>
            </a:pPr>
            <a:r>
              <a:rPr lang="pl-PL" dirty="0"/>
              <a:t>3a) doskonalić się zawodowo, zgodnie z potrzebami szkoły; </a:t>
            </a:r>
          </a:p>
          <a:p>
            <a:pPr marL="0" indent="0" algn="just">
              <a:buNone/>
            </a:pPr>
            <a:r>
              <a:rPr lang="pl-PL" dirty="0"/>
              <a:t>4) </a:t>
            </a:r>
            <a:r>
              <a:rPr lang="pl-PL" b="1" dirty="0"/>
              <a:t>kształcić i wychowywać młodzież </a:t>
            </a:r>
            <a:r>
              <a:rPr lang="pl-PL" dirty="0"/>
              <a:t>w umiłowaniu Ojczyzny, w poszanowaniu Konstytucji Rzeczypospolitej Polskiej, </a:t>
            </a:r>
            <a:r>
              <a:rPr lang="pl-PL" b="1" dirty="0"/>
              <a:t>w atmosferze </a:t>
            </a:r>
            <a:r>
              <a:rPr lang="pl-PL" dirty="0"/>
              <a:t>wolności sumienia i </a:t>
            </a:r>
            <a:r>
              <a:rPr lang="pl-PL" b="1" dirty="0"/>
              <a:t>szacunku dla każdego człowieka; </a:t>
            </a:r>
          </a:p>
          <a:p>
            <a:pPr marL="0" indent="0" algn="just">
              <a:buNone/>
            </a:pPr>
            <a:r>
              <a:rPr lang="pl-PL" dirty="0"/>
              <a:t>5) </a:t>
            </a:r>
            <a:r>
              <a:rPr lang="pl-PL" b="1" dirty="0"/>
              <a:t>dbać o kształtowanie u uczniów postaw moralnych i obywatelskich </a:t>
            </a:r>
            <a:r>
              <a:rPr lang="pl-PL" dirty="0"/>
              <a:t>zgodnie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ideą demokracji, pokoju i przyjaźni między ludźmi różnych narodów, ras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światopoglądów. </a:t>
            </a:r>
          </a:p>
        </p:txBody>
      </p:sp>
    </p:spTree>
    <p:extLst>
      <p:ext uri="{BB962C8B-B14F-4D97-AF65-F5344CB8AC3E}">
        <p14:creationId xmlns:p14="http://schemas.microsoft.com/office/powerpoint/2010/main" val="33202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Samorząd uczniowski a wolontariat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szkole i placówce działa samorząd uczniowski, zwany dalej „samorządem”. </a:t>
            </a:r>
          </a:p>
          <a:p>
            <a:pPr algn="just"/>
            <a:r>
              <a:rPr lang="pl-PL" dirty="0" smtClean="0"/>
              <a:t>Samorząd tworzą wszyscy uczniowie szkoły lub placówki.</a:t>
            </a:r>
          </a:p>
          <a:p>
            <a:pPr algn="just"/>
            <a:r>
              <a:rPr lang="pl-PL" dirty="0" smtClean="0"/>
              <a:t>Samorząd w porozumieniu z dyrektorem szkoły lub placówki </a:t>
            </a:r>
            <a:r>
              <a:rPr lang="pl-PL" b="1" dirty="0" smtClean="0"/>
              <a:t>może podejmować działania z zakresu wolontariatu. </a:t>
            </a:r>
          </a:p>
          <a:p>
            <a:pPr algn="just"/>
            <a:r>
              <a:rPr lang="pl-PL" dirty="0" smtClean="0"/>
              <a:t> Samorząd może ze swojego składu wyłonić </a:t>
            </a:r>
            <a:r>
              <a:rPr lang="pl-PL" b="1" dirty="0" smtClean="0"/>
              <a:t>radę wolontariatu.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887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 szkoły określa: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sposób organizacji i realizacji działań w zakresie wolontariatu.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048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1218" cy="1325563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Jakie zajęcia edukacyjne w szkołach mogą wspierać wolontariusze?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smtClean="0"/>
              <a:t>Zajęcia:</a:t>
            </a:r>
          </a:p>
          <a:p>
            <a:pPr algn="just"/>
            <a:r>
              <a:rPr lang="pl-PL" dirty="0" smtClean="0"/>
              <a:t>rewalidacyjne dla uczniów niepełnosprawnych; </a:t>
            </a:r>
          </a:p>
          <a:p>
            <a:pPr algn="just"/>
            <a:r>
              <a:rPr lang="pl-PL" dirty="0" smtClean="0"/>
              <a:t>prowadzone w ramach pomocy psychologiczno-pedagogicznej; </a:t>
            </a:r>
          </a:p>
          <a:p>
            <a:pPr algn="just"/>
            <a:r>
              <a:rPr lang="pl-PL" dirty="0" smtClean="0"/>
              <a:t>rozwijające zainteresowania i uzdolnienia uczniów, w szczególności w celu kształtowania ich aktywności i kreatywności; 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b="1" dirty="0" smtClean="0"/>
              <a:t>mogą być prowadzone także z udziałem wolontariuszy.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2666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Praktyka szkolna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9090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28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Wolontariat w szkole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951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16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Wolontariat realizowany w szkole - przykłady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7855" y="1825625"/>
            <a:ext cx="11566793" cy="4732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1/ Udział w akcji „Czytanie dzieciom - przedszkolakom oraz pierwszoklasistom”. </a:t>
            </a:r>
          </a:p>
          <a:p>
            <a:pPr marL="0" indent="0" algn="just">
              <a:buNone/>
            </a:pPr>
            <a:r>
              <a:rPr lang="pl-PL" dirty="0" smtClean="0"/>
              <a:t>2/ Zorganizowanie dla przedszkolaków zabaw konkursowych z okazji Światowego Dnia Pluszowego Misia. </a:t>
            </a:r>
          </a:p>
          <a:p>
            <a:pPr marL="0" indent="0" algn="just">
              <a:buNone/>
            </a:pPr>
            <a:r>
              <a:rPr lang="pl-PL" dirty="0" smtClean="0"/>
              <a:t>3/ Organizowanie pomocy uczniom osiągającym słabsze wyniki w nauce w ramach koleżeńskich korepetycji. </a:t>
            </a:r>
          </a:p>
          <a:p>
            <a:pPr marL="0" indent="0" algn="just">
              <a:buNone/>
            </a:pPr>
            <a:r>
              <a:rPr lang="pl-PL" dirty="0" smtClean="0"/>
              <a:t>4/ Zaangażowanie we współorganizowanie imprez szkolnych, m. in. z okazji Dnia Światowego Jedzenia oraz Międzynarodowego Dnia Tolerancji. </a:t>
            </a:r>
          </a:p>
          <a:p>
            <a:pPr marL="0" indent="0" algn="just">
              <a:buNone/>
            </a:pPr>
            <a:endParaRPr lang="pl-PL" dirty="0" smtClean="0">
              <a:hlinkClick r:id="rId2"/>
            </a:endParaRP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http://zsp7.warszawa.pl/sp321/doc/programwolontariatu.pdf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95182" cy="669348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Wolontariat realizowany w środowisku pozaszkolnym - przykłady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835" y="1477818"/>
            <a:ext cx="11711709" cy="51538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 smtClean="0"/>
              <a:t>Akcje </a:t>
            </a:r>
            <a:r>
              <a:rPr lang="pl-PL" b="1" dirty="0" smtClean="0"/>
              <a:t>charytatywne wspierające: </a:t>
            </a:r>
          </a:p>
          <a:p>
            <a:pPr algn="just"/>
            <a:r>
              <a:rPr lang="pl-PL" dirty="0" smtClean="0"/>
              <a:t> </a:t>
            </a:r>
            <a:r>
              <a:rPr lang="pl-PL" b="1" dirty="0" smtClean="0"/>
              <a:t>instytucje</a:t>
            </a:r>
            <a:r>
              <a:rPr lang="pl-PL" dirty="0" smtClean="0"/>
              <a:t>, tj.: </a:t>
            </a:r>
            <a:r>
              <a:rPr lang="pl-PL" b="1" dirty="0" smtClean="0"/>
              <a:t>Dom Dziecka </a:t>
            </a:r>
            <a:r>
              <a:rPr lang="pl-PL" dirty="0" smtClean="0"/>
              <a:t>- wizyta w Domu Dziecka z upominkami, zebranymi wcześniej przez wolontariuszy na terenie szkoły, w ramach akcji świątecznej „I Ty możesz zostać Świętym Mikołajem”; </a:t>
            </a:r>
            <a:r>
              <a:rPr lang="pl-PL" b="1" dirty="0" smtClean="0"/>
              <a:t>Schronisko dla Zwierząt w Józefowie </a:t>
            </a:r>
            <a:r>
              <a:rPr lang="pl-PL" dirty="0" smtClean="0"/>
              <a:t>- współpraca ze schroniskiem polegająca na opiece nad zwierzętami, w ramach akcji „Wpieranie zwierząt w schroniskach” poprzez zorganizowanie zbiórki żywności na terenie szkoły; </a:t>
            </a:r>
            <a:r>
              <a:rPr lang="pl-PL" b="1" dirty="0" smtClean="0"/>
              <a:t>Dom Seniora </a:t>
            </a:r>
            <a:r>
              <a:rPr lang="pl-PL" dirty="0" smtClean="0"/>
              <a:t>- wizyta w okresie Świąt Bożego Narodzenia </a:t>
            </a:r>
            <a:br>
              <a:rPr lang="pl-PL" dirty="0" smtClean="0"/>
            </a:br>
            <a:r>
              <a:rPr lang="pl-PL" dirty="0" smtClean="0"/>
              <a:t>z przedstawieniem „Jasełka” celem utrzymania przyjaznych kontaktów </a:t>
            </a:r>
            <a:br>
              <a:rPr lang="pl-PL" dirty="0" smtClean="0"/>
            </a:br>
            <a:r>
              <a:rPr lang="pl-PL" dirty="0" smtClean="0"/>
              <a:t>z podopiecznymi placówki </a:t>
            </a:r>
          </a:p>
          <a:p>
            <a:pPr algn="just"/>
            <a:r>
              <a:rPr lang="pl-PL" dirty="0" smtClean="0"/>
              <a:t> </a:t>
            </a:r>
            <a:r>
              <a:rPr lang="pl-PL" b="1" dirty="0" smtClean="0"/>
              <a:t>fundacje i stowarzyszenia</a:t>
            </a:r>
            <a:r>
              <a:rPr lang="pl-PL" dirty="0" smtClean="0"/>
              <a:t>, tj.: zorganizowanie na terenie szkoły zbiórki pieniędzy w ramach ogólnopolskiej akcji „Góra Grosza”; </a:t>
            </a:r>
            <a:r>
              <a:rPr lang="pl-PL" dirty="0" smtClean="0"/>
              <a:t>WOŚP</a:t>
            </a:r>
            <a:endParaRPr lang="pl-PL" dirty="0" smtClean="0"/>
          </a:p>
          <a:p>
            <a:pPr algn="just"/>
            <a:r>
              <a:rPr lang="pl-PL" b="1" dirty="0" smtClean="0"/>
              <a:t>Inne działania wolontariuszy</a:t>
            </a:r>
            <a:r>
              <a:rPr lang="pl-PL" dirty="0" smtClean="0"/>
              <a:t>: nawiązanie współpracy z Klubem Ośmiu Wspaniałych; zaangażowanie w ogólnopolski projekt „Europejska wymiana ozdób choinkowych”; </a:t>
            </a:r>
            <a:r>
              <a:rPr lang="pl-PL" b="1" dirty="0" smtClean="0"/>
              <a:t>opieka nad opuszczonymi pomnikami i grobami na pobliskim cmentarzu w ramach akcji „Znicz”</a:t>
            </a:r>
            <a:r>
              <a:rPr lang="pl-PL" dirty="0" smtClean="0"/>
              <a:t>; przeprowadzenie zbiórki makulatury przez wolontariuszy na terenie naszej szkoły; nawiązanie współpracy z PCK;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76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Cechy wolontariusza: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optymizm i chęć do działania </a:t>
            </a:r>
          </a:p>
          <a:p>
            <a:r>
              <a:rPr lang="pl-PL" b="1" dirty="0" smtClean="0"/>
              <a:t>motywacja do niesienia pomocy potrzebującym </a:t>
            </a:r>
          </a:p>
          <a:p>
            <a:r>
              <a:rPr lang="pl-PL" dirty="0" smtClean="0"/>
              <a:t>umiejętność wygospodarowania wolnej chwili </a:t>
            </a:r>
          </a:p>
          <a:p>
            <a:r>
              <a:rPr lang="pl-PL" dirty="0" smtClean="0"/>
              <a:t>odwaga, empatia i otwartość </a:t>
            </a:r>
          </a:p>
          <a:p>
            <a:r>
              <a:rPr lang="pl-PL" dirty="0" smtClean="0"/>
              <a:t>odpowiedzialność, wrażliwość, systematyczność, cierpliwość </a:t>
            </a:r>
          </a:p>
          <a:p>
            <a:r>
              <a:rPr lang="pl-PL" dirty="0" smtClean="0"/>
              <a:t>kultura osobista </a:t>
            </a:r>
          </a:p>
          <a:p>
            <a:r>
              <a:rPr lang="pl-PL" dirty="0" smtClean="0"/>
              <a:t>współdziałanie </a:t>
            </a:r>
          </a:p>
          <a:p>
            <a:r>
              <a:rPr lang="pl-PL" dirty="0" smtClean="0"/>
              <a:t>tolerancja i akceptacja </a:t>
            </a:r>
          </a:p>
          <a:p>
            <a:r>
              <a:rPr lang="pl-PL" b="1" dirty="0" smtClean="0"/>
              <a:t>prawo do słabości </a:t>
            </a:r>
          </a:p>
          <a:p>
            <a:r>
              <a:rPr lang="pl-PL" b="1" dirty="0" smtClean="0"/>
              <a:t>dążenie do samodoskonalenia się.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2413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Kodeks etyczny wolontariusza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" y="1034474"/>
            <a:ext cx="11868727" cy="5643417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 smtClean="0"/>
              <a:t>Być pewnym</a:t>
            </a:r>
            <a:r>
              <a:rPr lang="pl-PL" dirty="0" smtClean="0"/>
              <a:t>. Zastanów się, dlaczego chcesz pomagać innym ludziom. </a:t>
            </a:r>
          </a:p>
          <a:p>
            <a:r>
              <a:rPr lang="pl-PL" b="1" dirty="0" smtClean="0"/>
              <a:t>Być przekonanym</a:t>
            </a:r>
            <a:r>
              <a:rPr lang="pl-PL" dirty="0" smtClean="0"/>
              <a:t>. Nie oferuj swej pomocy, jeżeli nie jesteś przekonany o wartości tego, co robisz. </a:t>
            </a:r>
          </a:p>
          <a:p>
            <a:r>
              <a:rPr lang="pl-PL" b="1" dirty="0" smtClean="0"/>
              <a:t>Być lojalnym</a:t>
            </a:r>
            <a:r>
              <a:rPr lang="pl-PL" dirty="0" smtClean="0"/>
              <a:t>. Zgłaszaj sugestie, nie „uderzaj” w innych. </a:t>
            </a:r>
          </a:p>
          <a:p>
            <a:r>
              <a:rPr lang="pl-PL" b="1" dirty="0" smtClean="0"/>
              <a:t>Przestrzegać zasad</a:t>
            </a:r>
            <a:r>
              <a:rPr lang="pl-PL" dirty="0" smtClean="0"/>
              <a:t>. Nie krytykuj rzeczy, których nie rozumiesz. Może okazać się, że mają swoje uzasadnienie. </a:t>
            </a:r>
          </a:p>
          <a:p>
            <a:r>
              <a:rPr lang="pl-PL" b="1" dirty="0" smtClean="0"/>
              <a:t>Mówić otwarcie. </a:t>
            </a:r>
            <a:r>
              <a:rPr lang="pl-PL" dirty="0" smtClean="0"/>
              <a:t>Pytaj o rzeczy, których nie rozumiesz. Nie pozwól, by tłumione wątpliwości i frustracje odciągnęły Cię od tego, co najważniejsze, bądź zmieniły w osobę stwarzającą problem. </a:t>
            </a:r>
          </a:p>
          <a:p>
            <a:r>
              <a:rPr lang="pl-PL" b="1" dirty="0" smtClean="0"/>
              <a:t>Chętnie uczyć się. </a:t>
            </a:r>
            <a:r>
              <a:rPr lang="pl-PL" dirty="0" smtClean="0"/>
              <a:t>Rozszerzaj swoją wiedzę. </a:t>
            </a:r>
          </a:p>
          <a:p>
            <a:r>
              <a:rPr lang="pl-PL" b="1" dirty="0" smtClean="0"/>
              <a:t>Stale się rozwijać. </a:t>
            </a:r>
            <a:r>
              <a:rPr lang="pl-PL" dirty="0" smtClean="0"/>
              <a:t>Staraj się wiedzieć jak najwięcej o Twojej organizacji i pracy. </a:t>
            </a:r>
          </a:p>
          <a:p>
            <a:r>
              <a:rPr lang="pl-PL" b="1" dirty="0" smtClean="0"/>
              <a:t>Nie sprzeciwiać się kontroli nad sobą. </a:t>
            </a:r>
            <a:r>
              <a:rPr lang="pl-PL" dirty="0" smtClean="0"/>
              <a:t>Będziesz pracował lepiej i z większą satysfakcją, wykonując to, czego od Ciebie się oczekuje. </a:t>
            </a:r>
          </a:p>
          <a:p>
            <a:r>
              <a:rPr lang="pl-PL" b="1" dirty="0" smtClean="0"/>
              <a:t>Być osobą na której można polegać. </a:t>
            </a:r>
            <a:r>
              <a:rPr lang="pl-PL" dirty="0" smtClean="0"/>
              <a:t>Praca jest zobowiązaniem. Wykonuj to, co zgodziłeś się zrobić. Nie składaj obietnic, których nie jesteś w stanie spełnić. </a:t>
            </a:r>
          </a:p>
          <a:p>
            <a:r>
              <a:rPr lang="pl-PL" b="1" dirty="0" smtClean="0"/>
              <a:t>Działać w zespole. </a:t>
            </a:r>
            <a:r>
              <a:rPr lang="pl-PL" dirty="0" smtClean="0"/>
              <a:t>Znajdź dla siebie miejsce w grupie. Samotnik działający na własną rękę jest mało skuteczny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53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Tematyka  prezentacji: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Aksjologiczny wymiar edukacji - przepisy prawa. </a:t>
            </a:r>
          </a:p>
          <a:p>
            <a:pPr algn="just"/>
            <a:r>
              <a:rPr lang="pl-PL" dirty="0" smtClean="0"/>
              <a:t>Odpowiedzialności nauczyciela w związku z kształtowaniem postaw uczniów.</a:t>
            </a:r>
          </a:p>
          <a:p>
            <a:pPr algn="just"/>
            <a:r>
              <a:rPr lang="pl-PL" dirty="0" smtClean="0"/>
              <a:t>Wolontariat w przepisach prawa oświatowego.</a:t>
            </a:r>
          </a:p>
          <a:p>
            <a:pPr algn="just"/>
            <a:r>
              <a:rPr lang="pl-PL" dirty="0" smtClean="0"/>
              <a:t>Wolontariat w szkole - rozwiązania praktyczne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025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0491" y="0"/>
            <a:ext cx="10515600" cy="63730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Kilka refleksji…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Wolontariat â Pasja niezaleÅ¼na od wieku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28" y="892752"/>
            <a:ext cx="6169890" cy="5314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nalezione obrazy dla zapytania demotywatory wolontari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887" y="1027906"/>
            <a:ext cx="3031949" cy="517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1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 descr="Znalezione obrazy dla zapytania demotywatory wolontari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564" y="147782"/>
            <a:ext cx="9116290" cy="650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2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</a:t>
            </a:r>
          </a:p>
          <a:p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prezentacji wykorzystano zdjęcia z </a:t>
            </a:r>
            <a:r>
              <a:rPr lang="pl-PL" dirty="0" smtClean="0">
                <a:hlinkClick r:id="rId2"/>
              </a:rPr>
              <a:t>www.demotywatory.pl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803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Preambuła do ustawy Prawo oświatowe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0982" y="895928"/>
            <a:ext cx="11776363" cy="582814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Oświata w Rzeczypospolitej Polskiej stanowi wspólne dobro całego społeczeństwa</a:t>
            </a:r>
            <a:r>
              <a:rPr lang="pl-PL" dirty="0" smtClean="0"/>
              <a:t>; </a:t>
            </a:r>
          </a:p>
          <a:p>
            <a:pPr marL="0" indent="0" algn="just">
              <a:buNone/>
            </a:pPr>
            <a:r>
              <a:rPr lang="pl-PL" dirty="0" smtClean="0"/>
              <a:t>kieruje się zasadami zawartymi w </a:t>
            </a:r>
            <a:r>
              <a:rPr lang="pl-PL" b="1" dirty="0" smtClean="0"/>
              <a:t>Konstytucji Rzeczypospolitej Polskiej</a:t>
            </a:r>
            <a:r>
              <a:rPr lang="pl-PL" dirty="0" smtClean="0"/>
              <a:t>, a także wskazaniami zawartymi w </a:t>
            </a:r>
            <a:r>
              <a:rPr lang="pl-PL" b="1" dirty="0" smtClean="0"/>
              <a:t>Powszechnej Deklaracji Praw Człowieka, Międzynarodowym Pakcie Praw Obywatelskich i Politycznych oraz Konwencji o Prawach Dziecka. </a:t>
            </a:r>
          </a:p>
          <a:p>
            <a:pPr marL="0" indent="0" algn="just">
              <a:buNone/>
            </a:pPr>
            <a:r>
              <a:rPr lang="pl-PL" b="1" dirty="0" smtClean="0"/>
              <a:t>Nauczanie i wychowanie </a:t>
            </a:r>
            <a:r>
              <a:rPr lang="pl-PL" dirty="0" smtClean="0"/>
              <a:t>– respektując chrześcijański system wartości – za podstawę przyjmuje </a:t>
            </a:r>
            <a:r>
              <a:rPr lang="pl-PL" b="1" dirty="0" smtClean="0"/>
              <a:t>uniwersalne zasady etyki. </a:t>
            </a:r>
          </a:p>
          <a:p>
            <a:pPr marL="0" indent="0" algn="just">
              <a:buNone/>
            </a:pPr>
            <a:r>
              <a:rPr lang="pl-PL" b="1" dirty="0" smtClean="0"/>
              <a:t>Kształcenie i wychowanie </a:t>
            </a:r>
            <a:r>
              <a:rPr lang="pl-PL" dirty="0" smtClean="0"/>
              <a:t>służy rozwijaniu u młodzieży:</a:t>
            </a:r>
          </a:p>
          <a:p>
            <a:pPr algn="just"/>
            <a:r>
              <a:rPr lang="pl-PL" dirty="0" smtClean="0"/>
              <a:t> </a:t>
            </a:r>
            <a:r>
              <a:rPr lang="pl-PL" b="1" dirty="0" smtClean="0"/>
              <a:t>poczucia odpowiedzialności</a:t>
            </a:r>
            <a:r>
              <a:rPr lang="pl-PL" dirty="0" smtClean="0"/>
              <a:t>, </a:t>
            </a:r>
          </a:p>
          <a:p>
            <a:pPr algn="just"/>
            <a:r>
              <a:rPr lang="pl-PL" b="1" dirty="0" smtClean="0"/>
              <a:t>miłości Ojczyzny </a:t>
            </a:r>
            <a:r>
              <a:rPr lang="pl-PL" dirty="0" smtClean="0"/>
              <a:t>oraz poszanowania dla polskiego dziedzictwa kulturowego, przy jednoczesnym otwarciu się na wartości kultur Europy i świata. </a:t>
            </a:r>
          </a:p>
          <a:p>
            <a:pPr marL="0" indent="0" algn="just">
              <a:buNone/>
            </a:pPr>
            <a:r>
              <a:rPr lang="pl-PL" b="1" dirty="0" smtClean="0"/>
              <a:t>Szkoła winna zapewnić </a:t>
            </a:r>
            <a:r>
              <a:rPr lang="pl-PL" dirty="0" smtClean="0"/>
              <a:t>każdemu uczniowi warunki niezbędne do jego rozwoju, </a:t>
            </a:r>
            <a:r>
              <a:rPr lang="pl-PL" b="1" dirty="0" smtClean="0"/>
              <a:t>przygotować go do </a:t>
            </a:r>
            <a:r>
              <a:rPr lang="pl-PL" dirty="0" smtClean="0"/>
              <a:t>wypełniania obowiązków rodzinnych i obywatelskich </a:t>
            </a:r>
            <a:br>
              <a:rPr lang="pl-PL" dirty="0" smtClean="0"/>
            </a:br>
            <a:r>
              <a:rPr lang="pl-PL" b="1" dirty="0" smtClean="0"/>
              <a:t>w oparciu o zasady solidarności, demokracji, tolerancji, sprawiedliwości i wolności.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494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Kształcenie ogólne w szkole podstawowej ma na celu:</a:t>
            </a:r>
            <a:br>
              <a:rPr lang="pl-PL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1132127" cy="4351338"/>
          </a:xfrm>
        </p:spPr>
        <p:txBody>
          <a:bodyPr>
            <a:normAutofit/>
          </a:bodyPr>
          <a:lstStyle/>
          <a:p>
            <a:pPr algn="just"/>
            <a:r>
              <a:rPr lang="pl-PL" b="1" dirty="0" smtClean="0"/>
              <a:t>wprowadzanie uczniów w świat wartości</a:t>
            </a:r>
            <a:r>
              <a:rPr lang="pl-PL" dirty="0" smtClean="0"/>
              <a:t>, w tym </a:t>
            </a:r>
            <a:r>
              <a:rPr lang="pl-PL" b="1" dirty="0" smtClean="0"/>
              <a:t>ofiarności</a:t>
            </a:r>
            <a:r>
              <a:rPr lang="pl-PL" dirty="0" smtClean="0"/>
              <a:t>, </a:t>
            </a:r>
            <a:r>
              <a:rPr lang="pl-PL" b="1" dirty="0" smtClean="0"/>
              <a:t>współpracy</a:t>
            </a:r>
            <a:r>
              <a:rPr lang="pl-PL" dirty="0" smtClean="0"/>
              <a:t>, </a:t>
            </a:r>
            <a:r>
              <a:rPr lang="pl-PL" b="1" dirty="0" smtClean="0"/>
              <a:t>solidarności</a:t>
            </a:r>
            <a:r>
              <a:rPr lang="pl-PL" dirty="0" smtClean="0"/>
              <a:t>, </a:t>
            </a:r>
            <a:r>
              <a:rPr lang="pl-PL" b="1" dirty="0" smtClean="0"/>
              <a:t>altruizmu</a:t>
            </a:r>
            <a:r>
              <a:rPr lang="pl-PL" dirty="0" smtClean="0"/>
              <a:t>, patriotyzmu i szacunku dla tradycji, </a:t>
            </a:r>
            <a:r>
              <a:rPr lang="pl-PL" b="1" dirty="0" smtClean="0"/>
              <a:t>wskazywanie wzorców postępowania i budowanie relacji społecznych</a:t>
            </a:r>
            <a:r>
              <a:rPr lang="pl-PL" dirty="0" smtClean="0"/>
              <a:t>, sprzyjających bezpiecznemu rozwojowi ucznia (rodzina, przyjaciele);</a:t>
            </a:r>
          </a:p>
          <a:p>
            <a:pPr algn="just"/>
            <a:r>
              <a:rPr lang="pl-PL" b="1" dirty="0" smtClean="0"/>
              <a:t>kształtowanie postawy otwartej wobec świata i innych ludzi, aktywności w życiu społecznym oraz odpowiedzialności za zbiorowość; </a:t>
            </a:r>
          </a:p>
          <a:p>
            <a:pPr algn="just"/>
            <a:r>
              <a:rPr lang="pl-PL" dirty="0" smtClean="0"/>
              <a:t> </a:t>
            </a:r>
            <a:r>
              <a:rPr lang="pl-PL" b="1" dirty="0" smtClean="0"/>
              <a:t>ukierunkowanie ucznia ku wartościom.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123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Najważniejsze umiejętności rozwijane w ramach kształcenia ogólnego w szkole podstawowej to:</a:t>
            </a:r>
            <a:b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praca w zespole i społeczna aktywność</a:t>
            </a:r>
            <a:r>
              <a:rPr lang="pl-PL" dirty="0" smtClean="0"/>
              <a:t>; </a:t>
            </a:r>
          </a:p>
          <a:p>
            <a:r>
              <a:rPr lang="pl-PL" dirty="0" smtClean="0"/>
              <a:t> </a:t>
            </a:r>
            <a:r>
              <a:rPr lang="pl-PL" b="1" dirty="0" smtClean="0"/>
              <a:t>aktywny udział w życiu kulturalnym szkoły, środowiska lokalnego oraz kraju.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32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Podstawa programowa kształcenia ogólnego 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 smtClean="0"/>
              <a:t>Kształcenie i wychowanie </a:t>
            </a:r>
            <a:r>
              <a:rPr lang="pl-PL" dirty="0" smtClean="0"/>
              <a:t>w szkole podstawowej </a:t>
            </a:r>
            <a:r>
              <a:rPr lang="pl-PL" b="1" dirty="0" smtClean="0"/>
              <a:t>sprzyja rozwijaniu postaw obywatelskich, patriotycznych i społecznych uczniów</a:t>
            </a:r>
            <a:r>
              <a:rPr lang="pl-PL" dirty="0" smtClean="0"/>
              <a:t>. </a:t>
            </a:r>
          </a:p>
          <a:p>
            <a:pPr algn="just"/>
            <a:r>
              <a:rPr lang="pl-PL" dirty="0" smtClean="0"/>
              <a:t>Zadaniem szkoły jest wzmacnianie poczucia tożsamości narodowej, przywiązania do historii i tradycji narodowych, przygotowanie </a:t>
            </a:r>
            <a:br>
              <a:rPr lang="pl-PL" dirty="0" smtClean="0"/>
            </a:br>
            <a:r>
              <a:rPr lang="pl-PL" dirty="0" smtClean="0"/>
              <a:t>i zachęcanie do podejmowania działań na rzecz środowiska szkolnego i lokalnego, </a:t>
            </a:r>
            <a:r>
              <a:rPr lang="pl-PL" b="1" dirty="0" smtClean="0"/>
              <a:t>w tym do angażowania się w wolontariat</a:t>
            </a:r>
            <a:r>
              <a:rPr lang="pl-PL" dirty="0" smtClean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98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Podstawa programowa kształcenia ogólnego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Działalność wychowawcza szkoły należy do podstawowych celów polityki oświatowej państwa. </a:t>
            </a:r>
          </a:p>
          <a:p>
            <a:pPr algn="just"/>
            <a:r>
              <a:rPr lang="pl-PL" b="1" dirty="0" smtClean="0"/>
              <a:t>Wychowanie młodego pokolenia jest zadaniem rodziny i szkoły</a:t>
            </a:r>
            <a:r>
              <a:rPr lang="pl-PL" dirty="0" smtClean="0"/>
              <a:t>, która w swojej działalności musi uwzględniać wolę rodziców, ale także i państwa, do którego obowiązków należy stwarzanie właściwych warunków wychowania. </a:t>
            </a:r>
          </a:p>
          <a:p>
            <a:pPr algn="just"/>
            <a:r>
              <a:rPr lang="pl-PL" b="1" dirty="0" smtClean="0"/>
              <a:t>Zadaniem szkoły jest ukierunkowanie procesu wychowawczego na wartości, które wyznaczają cele wychowania i kryteria jego oceny</a:t>
            </a:r>
            <a:r>
              <a:rPr lang="pl-PL" dirty="0" smtClean="0"/>
              <a:t>. </a:t>
            </a:r>
            <a:r>
              <a:rPr lang="pl-PL" b="1" dirty="0" smtClean="0"/>
              <a:t>Wychowanie ukierunkowane na wartości </a:t>
            </a:r>
            <a:r>
              <a:rPr lang="pl-PL" dirty="0" smtClean="0"/>
              <a:t>zakłada przede wszystkim </a:t>
            </a:r>
            <a:r>
              <a:rPr lang="pl-PL" b="1" dirty="0" smtClean="0"/>
              <a:t>podmiotowe traktowanie ucznia</a:t>
            </a:r>
            <a:r>
              <a:rPr lang="pl-PL" dirty="0" smtClean="0"/>
              <a:t>, a wartości skłaniają człowieka do podejmowania odpowiednich wyborów czy decyzji.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2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oświaty zapewnia w szczególności: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>
                <a:solidFill>
                  <a:srgbClr val="0070C0"/>
                </a:solidFill>
              </a:rPr>
              <a:t>wychowanie</a:t>
            </a:r>
            <a:r>
              <a:rPr lang="pl-PL" dirty="0" smtClean="0"/>
              <a:t> rozumiane jako </a:t>
            </a:r>
            <a:r>
              <a:rPr lang="pl-PL" b="1" dirty="0" smtClean="0"/>
              <a:t>wspieranie dziecka w rozwoju ku pełnej dojrzałości </a:t>
            </a:r>
            <a:r>
              <a:rPr lang="pl-PL" dirty="0" smtClean="0"/>
              <a:t>w sferze fizycznej, emocjonalnej, intelektualnej, </a:t>
            </a:r>
            <a:r>
              <a:rPr lang="pl-PL" b="1" dirty="0" smtClean="0"/>
              <a:t>duchowej i społecznej,</a:t>
            </a:r>
            <a:r>
              <a:rPr lang="pl-PL" dirty="0" smtClean="0"/>
              <a:t> wzmacniane i uzupełniane przez działania z zakresu profilaktyki problemów dzieci i młodzieży; </a:t>
            </a:r>
          </a:p>
          <a:p>
            <a:pPr algn="just"/>
            <a:r>
              <a:rPr lang="pl-PL" b="1" dirty="0" smtClean="0"/>
              <a:t>kształtowanie u uczniów postaw prospołecznych</a:t>
            </a:r>
            <a:r>
              <a:rPr lang="pl-PL" dirty="0" smtClean="0"/>
              <a:t>, w tym poprzez </a:t>
            </a:r>
            <a:r>
              <a:rPr lang="pl-PL" b="1" dirty="0" smtClean="0"/>
              <a:t>możliwość udziału w działaniach z zakresu wolontariatu</a:t>
            </a:r>
            <a:r>
              <a:rPr lang="pl-PL" dirty="0" smtClean="0"/>
              <a:t>, sprzyjających aktywnemu uczestnictwu uczniów w życiu społecznym;</a:t>
            </a:r>
          </a:p>
          <a:p>
            <a:pPr algn="just"/>
            <a:r>
              <a:rPr lang="pl-PL" dirty="0" smtClean="0"/>
              <a:t>warunki do rozwoju zainteresowań i uzdolnień uczniów przez organizowanie zajęć pozalekcyjnych i pozaszkolnych oraz </a:t>
            </a:r>
            <a:r>
              <a:rPr lang="pl-PL" b="1" dirty="0" smtClean="0"/>
              <a:t>kształtowanie aktywności społecznej </a:t>
            </a:r>
            <a:r>
              <a:rPr lang="pl-PL" dirty="0" smtClean="0"/>
              <a:t>i umiejętności spędzania czasu wolnego;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46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Rola nauczyciela</a:t>
            </a:r>
            <a:endParaRPr lang="pl-PL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b="1" dirty="0" smtClean="0">
                <a:solidFill>
                  <a:srgbClr val="0070C0"/>
                </a:solidFill>
              </a:rPr>
              <a:t>Nauczyciel</a:t>
            </a:r>
            <a:r>
              <a:rPr lang="pl-PL" dirty="0" smtClean="0"/>
              <a:t> w swoich działaniach dydaktycznych, wychowawczych </a:t>
            </a:r>
            <a:br>
              <a:rPr lang="pl-PL" dirty="0" smtClean="0"/>
            </a:br>
            <a:r>
              <a:rPr lang="pl-PL" dirty="0" smtClean="0"/>
              <a:t>i opiekuńczych </a:t>
            </a:r>
            <a:r>
              <a:rPr lang="pl-PL" b="1" dirty="0" smtClean="0"/>
              <a:t>ma obowiązek </a:t>
            </a:r>
            <a:r>
              <a:rPr lang="pl-PL" dirty="0" smtClean="0"/>
              <a:t>kierowania się dobrem uczniów, troską o ich zdrowie, </a:t>
            </a:r>
            <a:r>
              <a:rPr lang="pl-PL" b="1" dirty="0" smtClean="0"/>
              <a:t>postawę moralną i obywatelską</a:t>
            </a:r>
            <a:r>
              <a:rPr lang="pl-PL" dirty="0" smtClean="0"/>
              <a:t>, z poszanowaniem godności osobistej ucznia.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34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1138</Words>
  <Application>Microsoft Office PowerPoint</Application>
  <PresentationFormat>Panoramiczny</PresentationFormat>
  <Paragraphs>117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Motyw pakietu Office</vt:lpstr>
      <vt:lpstr>Prezentacja programu PowerPoint</vt:lpstr>
      <vt:lpstr>Tematyka  prezentacji:</vt:lpstr>
      <vt:lpstr>Preambuła do ustawy Prawo oświatowe</vt:lpstr>
      <vt:lpstr> Kształcenie ogólne w szkole podstawowej ma na celu: </vt:lpstr>
      <vt:lpstr>Najważniejsze umiejętności rozwijane w ramach kształcenia ogólnego w szkole podstawowej to: </vt:lpstr>
      <vt:lpstr>Podstawa programowa kształcenia ogólnego </vt:lpstr>
      <vt:lpstr>Podstawa programowa kształcenia ogólnego </vt:lpstr>
      <vt:lpstr>System oświaty zapewnia w szczególności:</vt:lpstr>
      <vt:lpstr>Rola nauczyciela</vt:lpstr>
      <vt:lpstr>Obowiązki nauczyciela</vt:lpstr>
      <vt:lpstr>Samorząd uczniowski a wolontariat</vt:lpstr>
      <vt:lpstr>Statut szkoły określa:</vt:lpstr>
      <vt:lpstr>Jakie zajęcia edukacyjne w szkołach mogą wspierać wolontariusze?</vt:lpstr>
      <vt:lpstr>Praktyka szkolna</vt:lpstr>
      <vt:lpstr>Wolontariat w szkole</vt:lpstr>
      <vt:lpstr>Wolontariat realizowany w szkole - przykłady</vt:lpstr>
      <vt:lpstr>Wolontariat realizowany w środowisku pozaszkolnym - przykłady</vt:lpstr>
      <vt:lpstr>Cechy wolontariusza:</vt:lpstr>
      <vt:lpstr>Kodeks etyczny wolontariusza</vt:lpstr>
      <vt:lpstr>Kilka refleksji…</vt:lpstr>
      <vt:lpstr>Prezentacja programu PowerPoint</vt:lpstr>
      <vt:lpstr>Prezentacja programu PowerPoint</vt:lpstr>
    </vt:vector>
  </TitlesOfParts>
  <Company>Kuratorium Oświaty w Warszawie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Uwarunkowania prawne i praktyczne wolontariatu –</dc:title>
  <dc:creator>Krystyna Mucha</dc:creator>
  <cp:lastModifiedBy>Krystyna Mucha</cp:lastModifiedBy>
  <cp:revision>16</cp:revision>
  <dcterms:created xsi:type="dcterms:W3CDTF">2019-04-12T19:31:23Z</dcterms:created>
  <dcterms:modified xsi:type="dcterms:W3CDTF">2019-04-13T05:33:43Z</dcterms:modified>
</cp:coreProperties>
</file>