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6" r:id="rId2"/>
    <p:sldId id="256" r:id="rId3"/>
    <p:sldId id="273" r:id="rId4"/>
    <p:sldId id="275" r:id="rId5"/>
    <p:sldId id="287" r:id="rId6"/>
    <p:sldId id="276" r:id="rId7"/>
    <p:sldId id="288" r:id="rId8"/>
    <p:sldId id="289" r:id="rId9"/>
    <p:sldId id="280" r:id="rId10"/>
    <p:sldId id="277" r:id="rId11"/>
    <p:sldId id="290" r:id="rId12"/>
    <p:sldId id="282" r:id="rId13"/>
    <p:sldId id="291" r:id="rId14"/>
    <p:sldId id="258" r:id="rId15"/>
    <p:sldId id="259" r:id="rId16"/>
    <p:sldId id="262" r:id="rId17"/>
    <p:sldId id="283" r:id="rId18"/>
    <p:sldId id="292" r:id="rId19"/>
    <p:sldId id="2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1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387600" y="4356101"/>
            <a:ext cx="7872818" cy="1754816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Promowanie zdrowego stylu życia</a:t>
            </a:r>
          </a:p>
          <a:p>
            <a:pPr algn="ctr"/>
            <a:r>
              <a:rPr lang="pl-PL" sz="2400" dirty="0" smtClean="0"/>
              <a:t> jako wolontariat </a:t>
            </a:r>
          </a:p>
          <a:p>
            <a:pPr algn="ctr"/>
            <a:r>
              <a:rPr lang="pl-PL" sz="2400" dirty="0" smtClean="0"/>
              <a:t>fundacji kamyk </a:t>
            </a:r>
          </a:p>
          <a:p>
            <a:pPr algn="ctr"/>
            <a:r>
              <a:rPr lang="pl-PL" sz="2400" dirty="0" smtClean="0"/>
              <a:t>w nowych </a:t>
            </a:r>
            <a:r>
              <a:rPr lang="pl-PL" sz="2400" dirty="0" err="1" smtClean="0"/>
              <a:t>załubicach</a:t>
            </a:r>
            <a:endParaRPr lang="pl-PL" sz="2400" dirty="0"/>
          </a:p>
        </p:txBody>
      </p:sp>
      <p:pic>
        <p:nvPicPr>
          <p:cNvPr id="4" name="Obraz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00" t="9515" r="10053" b="46893"/>
          <a:stretch/>
        </p:blipFill>
        <p:spPr bwMode="auto">
          <a:xfrm>
            <a:off x="3007150" y="471852"/>
            <a:ext cx="6633718" cy="3655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38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576073"/>
            <a:ext cx="10178322" cy="5303520"/>
          </a:xfrm>
        </p:spPr>
        <p:txBody>
          <a:bodyPr/>
          <a:lstStyle/>
          <a:p>
            <a:r>
              <a:rPr lang="pl-PL" dirty="0"/>
              <a:t>W ramach edukacji artystycznej dzieci i młodzieży oraz promocji twórczości artystycznej działa Grupa Tańca Współczesnego SALIO dla dzieci i młodzieży. </a:t>
            </a:r>
            <a:r>
              <a:rPr lang="pl-PL" dirty="0" smtClean="0"/>
              <a:t>Grupa </a:t>
            </a:r>
            <a:r>
              <a:rPr lang="pl-PL" dirty="0"/>
              <a:t>ma na swoim koncie liczne występy przed lokalnymi społecznościami , w Mazowieckim Festiwalu Dziecięcej i Młodzieżowej Twórczości Artystycznej Asteriada, czy w Wolskim Centrum </a:t>
            </a:r>
            <a:r>
              <a:rPr lang="pl-PL" dirty="0" smtClean="0"/>
              <a:t>Kultury. </a:t>
            </a:r>
          </a:p>
          <a:p>
            <a:r>
              <a:rPr lang="pl-PL" dirty="0" smtClean="0"/>
              <a:t>SALIO </a:t>
            </a:r>
            <a:r>
              <a:rPr lang="pl-PL" dirty="0"/>
              <a:t>odnosi sukcesy również w konkursach </a:t>
            </a:r>
            <a:r>
              <a:rPr lang="pl-PL" dirty="0" smtClean="0"/>
              <a:t>wojewódzkich.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35"/>
          <a:stretch/>
        </p:blipFill>
        <p:spPr>
          <a:xfrm>
            <a:off x="1251679" y="2946973"/>
            <a:ext cx="3338610" cy="201566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415" y="2927487"/>
            <a:ext cx="3155585" cy="205463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3568" y="2927487"/>
            <a:ext cx="2853696" cy="206065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8179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181101"/>
            <a:ext cx="10178322" cy="4698492"/>
          </a:xfrm>
        </p:spPr>
        <p:txBody>
          <a:bodyPr/>
          <a:lstStyle/>
          <a:p>
            <a:r>
              <a:rPr lang="pl-PL" dirty="0" smtClean="0"/>
              <a:t>Fundacja „KAMYK” organizuje </a:t>
            </a:r>
            <a:r>
              <a:rPr lang="pl-PL" dirty="0"/>
              <a:t>warsztaty i </a:t>
            </a:r>
            <a:r>
              <a:rPr lang="pl-PL" dirty="0" smtClean="0"/>
              <a:t>półkolonie, </a:t>
            </a:r>
            <a:r>
              <a:rPr lang="pl-PL" dirty="0"/>
              <a:t>podczas których dzieci i młodzież mają możliwość zapoznania się z nowymi formami spędzania wolnego czasu – jak np. kółko filmowe, warsztaty ozdób choinkowych czy tworzenia mydełek.</a:t>
            </a:r>
          </a:p>
          <a:p>
            <a:endParaRPr lang="pl-PL" dirty="0"/>
          </a:p>
        </p:txBody>
      </p:sp>
      <p:pic>
        <p:nvPicPr>
          <p:cNvPr id="1026" name="Picture 2" descr="Obraz moÅ¼e zawieraÄ: 2 osoby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4447" y="3157030"/>
            <a:ext cx="2895830" cy="1930082"/>
          </a:xfrm>
          <a:prstGeom prst="rect">
            <a:avLst/>
          </a:prstGeom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az moÅ¼e zawieraÄ: 11 osÃ³b, uÅmiechniÄci ludzie, ludzie siedzÄ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046" y="3157030"/>
            <a:ext cx="2895829" cy="1930082"/>
          </a:xfrm>
          <a:prstGeom prst="rect">
            <a:avLst/>
          </a:prstGeom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7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042417"/>
            <a:ext cx="10178322" cy="4837176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W ramach działalności fundacji o</a:t>
            </a:r>
            <a:r>
              <a:rPr lang="pl-PL" dirty="0" smtClean="0"/>
              <a:t>rganizowane </a:t>
            </a:r>
            <a:r>
              <a:rPr lang="pl-PL" dirty="0"/>
              <a:t>są spotkania z artystami i wycieczki np. na Festiwal </a:t>
            </a:r>
            <a:r>
              <a:rPr lang="pl-PL" dirty="0" smtClean="0"/>
              <a:t>Kodowania w </a:t>
            </a:r>
            <a:r>
              <a:rPr lang="pl-PL" dirty="0"/>
              <a:t>Tłuszczu, a podczas ferii letnich i zimowych warsztaty </a:t>
            </a:r>
            <a:r>
              <a:rPr lang="pl-PL" dirty="0" smtClean="0"/>
              <a:t>dla </a:t>
            </a:r>
            <a:r>
              <a:rPr lang="pl-PL" dirty="0"/>
              <a:t>dzieci i </a:t>
            </a:r>
            <a:r>
              <a:rPr lang="pl-PL" dirty="0" smtClean="0"/>
              <a:t>młodzieży.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 algn="ctr">
              <a:buNone/>
            </a:pPr>
            <a:r>
              <a:rPr lang="pl-PL" sz="2500" b="1" u="sng" dirty="0"/>
              <a:t>Wszystkie te zajęcia prowadzą profesjonalni </a:t>
            </a:r>
            <a:r>
              <a:rPr lang="pl-PL" sz="2500" b="1" u="sng" dirty="0" smtClean="0"/>
              <a:t>trenerzy</a:t>
            </a:r>
            <a:br>
              <a:rPr lang="pl-PL" sz="2500" b="1" u="sng" dirty="0" smtClean="0"/>
            </a:br>
            <a:r>
              <a:rPr lang="pl-PL" sz="2500" b="1" u="sng" dirty="0" smtClean="0"/>
              <a:t> </a:t>
            </a:r>
            <a:r>
              <a:rPr lang="pl-PL" sz="2500" b="1" u="sng" dirty="0"/>
              <a:t>lub wolontariusze.</a:t>
            </a:r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923" y="2197344"/>
            <a:ext cx="1681069" cy="252732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71" y="2197344"/>
            <a:ext cx="3543079" cy="222875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7170" name="Picture 2" descr="Obraz moÅ¼e zawieraÄ: 5 osÃ³b, uÅmiechniÄci ludzie, ludzie stojÄ, drzewo i na zewnÄtrz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717" y="1981232"/>
            <a:ext cx="1833649" cy="2444865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7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/>
                </a:solidFill>
              </a:rPr>
              <a:t>PRAWIDŁOWE ODŻYWIANIE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733551"/>
            <a:ext cx="10178322" cy="4146042"/>
          </a:xfrm>
        </p:spPr>
        <p:txBody>
          <a:bodyPr/>
          <a:lstStyle/>
          <a:p>
            <a:pPr lvl="0"/>
            <a:r>
              <a:rPr lang="pl-PL" dirty="0"/>
              <a:t>Podczas festynów i warsztatów dzieciom rozdawane są zdrowe przekąski w postaci proteinowych batoników, owoców i soków,</a:t>
            </a:r>
          </a:p>
          <a:p>
            <a:pPr lvl="0"/>
            <a:r>
              <a:rPr lang="pl-PL" dirty="0"/>
              <a:t>d</a:t>
            </a:r>
            <a:r>
              <a:rPr lang="pl-PL" dirty="0" smtClean="0"/>
              <a:t>zieci </a:t>
            </a:r>
            <a:r>
              <a:rPr lang="pl-PL" dirty="0"/>
              <a:t>i młodzież podczas przygotowywania posiłków na różne festyny mogą poznawać nowe przepisy na pasty lub sałatki ucząc się nowych smaków i nawyków żywieniowych,</a:t>
            </a:r>
          </a:p>
          <a:p>
            <a:pPr lvl="0"/>
            <a:r>
              <a:rPr lang="pl-PL" dirty="0"/>
              <a:t>p</a:t>
            </a:r>
            <a:r>
              <a:rPr lang="pl-PL" dirty="0" smtClean="0"/>
              <a:t>odczas </a:t>
            </a:r>
            <a:r>
              <a:rPr lang="pl-PL" dirty="0"/>
              <a:t>półkolonii wakacyjnych organizowane są warsztaty zdrowego odżywiania, podczas których dzieci próbują nowych </a:t>
            </a:r>
            <a:r>
              <a:rPr lang="pl-PL" dirty="0" smtClean="0"/>
              <a:t>smaków,</a:t>
            </a:r>
          </a:p>
          <a:p>
            <a:pPr lvl="0"/>
            <a:r>
              <a:rPr lang="pl-PL" dirty="0"/>
              <a:t>o</a:t>
            </a:r>
            <a:r>
              <a:rPr lang="pl-PL" dirty="0" smtClean="0"/>
              <a:t>rganizowane </a:t>
            </a:r>
            <a:r>
              <a:rPr lang="pl-PL" dirty="0" smtClean="0"/>
              <a:t>są </a:t>
            </a:r>
            <a:r>
              <a:rPr lang="pl-PL" dirty="0" smtClean="0"/>
              <a:t>spotkania </a:t>
            </a:r>
            <a:r>
              <a:rPr lang="pl-PL" dirty="0"/>
              <a:t>z </a:t>
            </a:r>
            <a:r>
              <a:rPr lang="pl-PL" dirty="0" smtClean="0"/>
              <a:t>psychodietetykiem.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98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1"/>
                </a:solidFill>
              </a:rPr>
              <a:t>Wolontariat nadzieją na przyszłość!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874517"/>
            <a:ext cx="10059450" cy="4279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b="1" dirty="0" smtClean="0"/>
              <a:t>Wolontariat: </a:t>
            </a:r>
            <a:r>
              <a:rPr lang="pl-PL" altLang="pl-PL" dirty="0" smtClean="0"/>
              <a:t>dobrowolna</a:t>
            </a:r>
            <a:r>
              <a:rPr lang="pl-PL" altLang="pl-PL" dirty="0"/>
              <a:t>, świadoma, bezpłatna </a:t>
            </a:r>
            <a:endParaRPr lang="pl-PL" altLang="pl-PL" dirty="0" smtClean="0"/>
          </a:p>
          <a:p>
            <a:pPr marL="0" indent="0" algn="ctr">
              <a:buNone/>
            </a:pPr>
            <a:r>
              <a:rPr lang="pl-PL" altLang="pl-PL" dirty="0" smtClean="0"/>
              <a:t>działalność na </a:t>
            </a:r>
            <a:r>
              <a:rPr lang="pl-PL" altLang="pl-PL" dirty="0"/>
              <a:t>rzecz innych, </a:t>
            </a:r>
            <a:endParaRPr lang="pl-PL" altLang="pl-PL" dirty="0" smtClean="0"/>
          </a:p>
          <a:p>
            <a:pPr marL="0" indent="0" algn="ctr">
              <a:buNone/>
            </a:pPr>
            <a:r>
              <a:rPr lang="pl-PL" altLang="pl-PL" dirty="0" smtClean="0"/>
              <a:t>wykraczająca </a:t>
            </a:r>
            <a:r>
              <a:rPr lang="pl-PL" altLang="pl-PL" dirty="0"/>
              <a:t>poza związki  </a:t>
            </a:r>
            <a:r>
              <a:rPr lang="pl-PL" altLang="pl-PL" dirty="0" smtClean="0"/>
              <a:t>       </a:t>
            </a:r>
          </a:p>
          <a:p>
            <a:pPr marL="0" indent="0" algn="ctr">
              <a:buNone/>
            </a:pPr>
            <a:r>
              <a:rPr lang="pl-PL" altLang="pl-PL" dirty="0" smtClean="0"/>
              <a:t> </a:t>
            </a:r>
            <a:r>
              <a:rPr lang="pl-PL" altLang="pl-PL" dirty="0"/>
              <a:t>koleżeńsko - przyjacielsko </a:t>
            </a:r>
            <a:r>
              <a:rPr lang="pl-PL" altLang="pl-PL" dirty="0" smtClean="0"/>
              <a:t>– rodzinne.</a:t>
            </a:r>
          </a:p>
          <a:p>
            <a:pPr marL="0" indent="0" algn="ctr">
              <a:buNone/>
            </a:pPr>
            <a:r>
              <a:rPr lang="pl-PL" altLang="pl-PL" dirty="0" smtClean="0"/>
              <a:t>W przypadku „Kamyka” związki te niejednokrotnie istnieją, </a:t>
            </a:r>
            <a:endParaRPr lang="pl-PL" altLang="pl-PL" dirty="0" smtClean="0"/>
          </a:p>
          <a:p>
            <a:pPr marL="0" indent="0" algn="ctr">
              <a:buNone/>
            </a:pPr>
            <a:r>
              <a:rPr lang="pl-PL" altLang="pl-PL" dirty="0" smtClean="0"/>
              <a:t>ale </a:t>
            </a:r>
            <a:r>
              <a:rPr lang="pl-PL" altLang="pl-PL" dirty="0" smtClean="0"/>
              <a:t>to daje </a:t>
            </a:r>
            <a:r>
              <a:rPr lang="pl-PL" altLang="pl-PL" dirty="0" smtClean="0"/>
              <a:t>im</a:t>
            </a:r>
          </a:p>
          <a:p>
            <a:pPr marL="0" indent="0" algn="ctr">
              <a:buNone/>
            </a:pPr>
            <a:r>
              <a:rPr lang="pl-PL" altLang="pl-PL" dirty="0" smtClean="0"/>
              <a:t> </a:t>
            </a:r>
            <a:r>
              <a:rPr lang="pl-PL" altLang="pl-PL" dirty="0" smtClean="0"/>
              <a:t>większą siłę do działania.</a:t>
            </a:r>
            <a:endParaRPr lang="pl-PL" alt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054" y="4092097"/>
            <a:ext cx="2772371" cy="198866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5" name="Picture 2" descr="Znalezione obrazy dla zapytania fundacja kamyk radzym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6558" y="4092097"/>
            <a:ext cx="3193422" cy="1842359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altLang="pl-PL" sz="5400" dirty="0">
                <a:solidFill>
                  <a:srgbClr val="FFC000"/>
                </a:solidFill>
              </a:rPr>
              <a:t>Motywacja</a:t>
            </a:r>
            <a:r>
              <a:rPr lang="pl-PL" altLang="pl-PL" sz="5400" dirty="0"/>
              <a:t> </a:t>
            </a:r>
            <a:r>
              <a:rPr lang="pl-PL" altLang="pl-PL" sz="5400" dirty="0" smtClean="0">
                <a:solidFill>
                  <a:srgbClr val="FFC000"/>
                </a:solidFill>
              </a:rPr>
              <a:t>wolontariuszy</a:t>
            </a:r>
            <a:br>
              <a:rPr lang="pl-PL" altLang="pl-PL" sz="5400" dirty="0" smtClean="0">
                <a:solidFill>
                  <a:srgbClr val="FFC000"/>
                </a:solidFill>
              </a:rPr>
            </a:br>
            <a:r>
              <a:rPr lang="pl-PL" altLang="pl-PL" sz="5400" dirty="0" smtClean="0">
                <a:solidFill>
                  <a:srgbClr val="FFC000"/>
                </a:solidFill>
              </a:rPr>
              <a:t>Z FUNDACJI KAMYK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2029969"/>
            <a:ext cx="10178322" cy="384962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l-PL" altLang="pl-PL" sz="2600" dirty="0">
                <a:solidFill>
                  <a:schemeClr val="tx1"/>
                </a:solidFill>
              </a:rPr>
              <a:t>Młodzież: 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2600" dirty="0">
                <a:solidFill>
                  <a:schemeClr val="tx1"/>
                </a:solidFill>
              </a:rPr>
              <a:t>	Edukacja, zdobycie doświadczenia, ciekawość świata poszukiwanie własnej tożsamości, </a:t>
            </a:r>
            <a:r>
              <a:rPr lang="pl-PL" altLang="pl-PL" sz="2600" dirty="0" smtClean="0">
                <a:solidFill>
                  <a:schemeClr val="tx1"/>
                </a:solidFill>
              </a:rPr>
              <a:t/>
            </a:r>
            <a:br>
              <a:rPr lang="pl-PL" altLang="pl-PL" sz="2600" dirty="0" smtClean="0">
                <a:solidFill>
                  <a:schemeClr val="tx1"/>
                </a:solidFill>
              </a:rPr>
            </a:br>
            <a:r>
              <a:rPr lang="pl-PL" altLang="pl-PL" sz="2600" dirty="0" smtClean="0">
                <a:solidFill>
                  <a:schemeClr val="tx1"/>
                </a:solidFill>
              </a:rPr>
              <a:t>sposób </a:t>
            </a:r>
            <a:r>
              <a:rPr lang="pl-PL" altLang="pl-PL" sz="2600" dirty="0">
                <a:solidFill>
                  <a:schemeClr val="tx1"/>
                </a:solidFill>
              </a:rPr>
              <a:t>na </a:t>
            </a:r>
            <a:r>
              <a:rPr lang="pl-PL" altLang="pl-PL" sz="2600" dirty="0" smtClean="0">
                <a:solidFill>
                  <a:schemeClr val="tx1"/>
                </a:solidFill>
              </a:rPr>
              <a:t>dostanie się do lepszej </a:t>
            </a:r>
            <a:r>
              <a:rPr lang="pl-PL" altLang="pl-PL" sz="2600" dirty="0" smtClean="0">
                <a:solidFill>
                  <a:schemeClr val="tx1"/>
                </a:solidFill>
              </a:rPr>
              <a:t>szkoły.</a:t>
            </a:r>
            <a:endParaRPr lang="pl-PL" altLang="pl-PL" sz="2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pl-PL" altLang="pl-PL" sz="2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2600" dirty="0" smtClean="0">
                <a:solidFill>
                  <a:schemeClr val="tx1"/>
                </a:solidFill>
              </a:rPr>
              <a:t>Osoby </a:t>
            </a:r>
            <a:r>
              <a:rPr lang="pl-PL" altLang="pl-PL" sz="2600" dirty="0">
                <a:solidFill>
                  <a:schemeClr val="tx1"/>
                </a:solidFill>
              </a:rPr>
              <a:t>w wieku średnim: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2600" dirty="0">
                <a:solidFill>
                  <a:schemeClr val="tx1"/>
                </a:solidFill>
              </a:rPr>
              <a:t>	Sposób na </a:t>
            </a:r>
            <a:r>
              <a:rPr lang="pl-PL" altLang="pl-PL" sz="2600" dirty="0" smtClean="0">
                <a:solidFill>
                  <a:schemeClr val="tx1"/>
                </a:solidFill>
              </a:rPr>
              <a:t>samorealizację ,,odreagowanie </a:t>
            </a:r>
            <a:r>
              <a:rPr lang="pl-PL" altLang="pl-PL" sz="2600" dirty="0">
                <a:solidFill>
                  <a:schemeClr val="tx1"/>
                </a:solidFill>
              </a:rPr>
              <a:t>stresów zawodowych, przeciwwaga  w stosunku do trudów dnia codziennego, „humanizacja życia</a:t>
            </a:r>
            <a:r>
              <a:rPr lang="pl-PL" altLang="pl-PL" sz="2600" dirty="0" smtClean="0">
                <a:solidFill>
                  <a:schemeClr val="tx1"/>
                </a:solidFill>
              </a:rPr>
              <a:t>”, wspieranie własnych </a:t>
            </a:r>
            <a:r>
              <a:rPr lang="pl-PL" altLang="pl-PL" sz="2600" dirty="0" smtClean="0">
                <a:solidFill>
                  <a:schemeClr val="tx1"/>
                </a:solidFill>
              </a:rPr>
              <a:t>dzieci.</a:t>
            </a:r>
            <a:endParaRPr lang="pl-PL" altLang="pl-PL" sz="2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pl-PL" altLang="pl-PL" sz="2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2600" dirty="0" smtClean="0">
                <a:solidFill>
                  <a:schemeClr val="tx1"/>
                </a:solidFill>
              </a:rPr>
              <a:t>Emeryci</a:t>
            </a:r>
            <a:r>
              <a:rPr lang="pl-PL" altLang="pl-PL" sz="2600" dirty="0">
                <a:solidFill>
                  <a:schemeClr val="tx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2600" dirty="0">
                <a:solidFill>
                  <a:schemeClr val="tx1"/>
                </a:solidFill>
              </a:rPr>
              <a:t>	Potrzeba bycia aktywnym, chęć podzielenia się doświadczeniem i wiedzą, potrzeba kontaktu z ludźmi, możliwość rozwoju nigdy nie realizowanych </a:t>
            </a:r>
            <a:r>
              <a:rPr lang="pl-PL" altLang="pl-PL" sz="2600" dirty="0" smtClean="0">
                <a:solidFill>
                  <a:schemeClr val="tx1"/>
                </a:solidFill>
              </a:rPr>
              <a:t>pasji, radość z bycia potrzebnym.</a:t>
            </a:r>
            <a:endParaRPr lang="pl-PL" altLang="pl-PL" sz="2600" dirty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40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C000"/>
                </a:solidFill>
              </a:rPr>
              <a:t>Postawy i cechy kształtowane</a:t>
            </a:r>
            <a:br>
              <a:rPr lang="pl-PL" dirty="0" smtClean="0">
                <a:solidFill>
                  <a:srgbClr val="FFC000"/>
                </a:solidFill>
              </a:rPr>
            </a:br>
            <a:r>
              <a:rPr lang="pl-PL" dirty="0" smtClean="0">
                <a:solidFill>
                  <a:srgbClr val="FFC000"/>
                </a:solidFill>
              </a:rPr>
              <a:t> u wolontariuszy: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poczucie </a:t>
            </a:r>
            <a:r>
              <a:rPr lang="pl-PL" altLang="pl-P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odpowiedzialności, </a:t>
            </a:r>
          </a:p>
          <a:p>
            <a:r>
              <a:rPr lang="pl-PL" altLang="pl-P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pl-PL" alt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oczucie wrażliwości </a:t>
            </a:r>
            <a:r>
              <a:rPr lang="pl-PL" altLang="pl-P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społecznej</a:t>
            </a:r>
            <a:r>
              <a:rPr lang="pl-PL" alt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r>
              <a:rPr lang="pl-PL" altLang="pl-P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pl-PL" alt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miejętność dostrzegania dobra w </a:t>
            </a:r>
            <a:r>
              <a:rPr lang="pl-PL" altLang="pl-P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otaczającym </a:t>
            </a:r>
            <a:r>
              <a:rPr lang="pl-PL" alt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świecie,</a:t>
            </a:r>
          </a:p>
          <a:p>
            <a:r>
              <a:rPr lang="pl-PL" alt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budzenie </a:t>
            </a:r>
            <a:r>
              <a:rPr lang="pl-PL" alt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bezinteresowności,</a:t>
            </a:r>
            <a:endParaRPr lang="pl-PL" alt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pl-PL" altLang="pl-P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pl-PL" alt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udowanie </a:t>
            </a:r>
            <a:r>
              <a:rPr lang="pl-PL" alt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wiary w dobro i bezinteresowność,</a:t>
            </a:r>
            <a:endParaRPr lang="pl-PL" altLang="pl-PL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pl-PL" altLang="pl-P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pl-PL" alt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odnoszenie poczucia </a:t>
            </a:r>
            <a:r>
              <a:rPr lang="pl-PL" altLang="pl-P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ich własnej wartości, </a:t>
            </a:r>
          </a:p>
          <a:p>
            <a:r>
              <a:rPr lang="pl-PL" altLang="pl-P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pl-PL" alt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udowanie wiary </a:t>
            </a:r>
            <a:r>
              <a:rPr lang="pl-PL" altLang="pl-P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własne siły </a:t>
            </a:r>
            <a:r>
              <a:rPr lang="pl-PL" alt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w siebie!!!</a:t>
            </a:r>
            <a:endParaRPr lang="pl-PL" altLang="pl-PL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26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FFC000"/>
                </a:solidFill>
              </a:rPr>
              <a:t>Postawy i cechy kształtowane </a:t>
            </a:r>
            <a:r>
              <a:rPr lang="pl-PL" dirty="0" smtClean="0">
                <a:solidFill>
                  <a:srgbClr val="FFC000"/>
                </a:solidFill>
              </a:rPr>
              <a:t/>
            </a:r>
            <a:br>
              <a:rPr lang="pl-PL" dirty="0" smtClean="0">
                <a:solidFill>
                  <a:srgbClr val="FFC000"/>
                </a:solidFill>
              </a:rPr>
            </a:br>
            <a:r>
              <a:rPr lang="pl-PL" dirty="0" smtClean="0">
                <a:solidFill>
                  <a:srgbClr val="FFC000"/>
                </a:solidFill>
              </a:rPr>
              <a:t>u podopiecznych: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2002537"/>
            <a:ext cx="10178322" cy="3877056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u</a:t>
            </a:r>
            <a:r>
              <a:rPr lang="pl-PL" dirty="0" smtClean="0"/>
              <a:t>miejętność pokonywania własnych słabości, hartowanie ciała i ducha,</a:t>
            </a:r>
          </a:p>
          <a:p>
            <a:r>
              <a:rPr lang="pl-PL" dirty="0"/>
              <a:t>e</a:t>
            </a:r>
            <a:r>
              <a:rPr lang="pl-PL" dirty="0" smtClean="0"/>
              <a:t>liminowanie złych nawyków i kształtowanie dobrych,</a:t>
            </a:r>
          </a:p>
          <a:p>
            <a:r>
              <a:rPr lang="pl-PL" dirty="0" smtClean="0"/>
              <a:t>nauka pokory, kształtowanie charakteru i osobowości,</a:t>
            </a:r>
          </a:p>
          <a:p>
            <a:r>
              <a:rPr lang="pl-PL" dirty="0"/>
              <a:t>d</a:t>
            </a:r>
            <a:r>
              <a:rPr lang="pl-PL" dirty="0" smtClean="0"/>
              <a:t>ążenie do doskonalenia i własnego rozwoju,</a:t>
            </a:r>
          </a:p>
          <a:p>
            <a:r>
              <a:rPr lang="pl-PL" dirty="0"/>
              <a:t>p</a:t>
            </a:r>
            <a:r>
              <a:rPr lang="pl-PL" dirty="0" smtClean="0"/>
              <a:t>omoc koleżeńska, współpraca, przy jednoczesnym indywidualnym rozwoju,</a:t>
            </a:r>
          </a:p>
          <a:p>
            <a:r>
              <a:rPr lang="pl-PL" dirty="0"/>
              <a:t>o</a:t>
            </a:r>
            <a:r>
              <a:rPr lang="pl-PL" dirty="0" smtClean="0"/>
              <a:t>dkrycie </a:t>
            </a:r>
            <a:r>
              <a:rPr lang="pl-PL" dirty="0" smtClean="0"/>
              <a:t>wartości </a:t>
            </a:r>
            <a:r>
              <a:rPr lang="pl-PL" dirty="0" smtClean="0"/>
              <a:t>zaangażowania i </a:t>
            </a:r>
            <a:r>
              <a:rPr lang="pl-PL" dirty="0" smtClean="0"/>
              <a:t>siły </a:t>
            </a:r>
            <a:r>
              <a:rPr lang="pl-PL" dirty="0" smtClean="0"/>
              <a:t>determinacji,</a:t>
            </a:r>
          </a:p>
          <a:p>
            <a:r>
              <a:rPr lang="pl-PL" dirty="0" smtClean="0"/>
              <a:t>wprawianie </a:t>
            </a:r>
            <a:r>
              <a:rPr lang="pl-PL" dirty="0" smtClean="0"/>
              <a:t>w dobre </a:t>
            </a:r>
            <a:r>
              <a:rPr lang="pl-PL" dirty="0" smtClean="0"/>
              <a:t>samopoczucie,</a:t>
            </a:r>
            <a:endParaRPr lang="pl-PL" dirty="0" smtClean="0"/>
          </a:p>
          <a:p>
            <a:r>
              <a:rPr lang="pl-PL" dirty="0" smtClean="0"/>
              <a:t>kształtowanie życzliwości, odwagi </a:t>
            </a:r>
            <a:r>
              <a:rPr lang="pl-PL" dirty="0" smtClean="0"/>
              <a:t>i </a:t>
            </a:r>
            <a:r>
              <a:rPr lang="pl-PL" dirty="0" smtClean="0"/>
              <a:t>otwartości,  a także poczucia własnej wartości,</a:t>
            </a:r>
            <a:endParaRPr lang="pl-PL" dirty="0" smtClean="0"/>
          </a:p>
          <a:p>
            <a:r>
              <a:rPr lang="pl-PL" dirty="0" smtClean="0"/>
              <a:t>wskazanie drogi, </a:t>
            </a:r>
          </a:p>
          <a:p>
            <a:r>
              <a:rPr lang="pl-PL" dirty="0"/>
              <a:t>o</a:t>
            </a:r>
            <a:r>
              <a:rPr lang="pl-PL" dirty="0" smtClean="0"/>
              <a:t>trzymanie szansy </a:t>
            </a:r>
            <a:r>
              <a:rPr lang="pl-PL" dirty="0" smtClean="0"/>
              <a:t>i </a:t>
            </a:r>
            <a:r>
              <a:rPr lang="pl-PL" dirty="0" smtClean="0"/>
              <a:t>wiary, </a:t>
            </a:r>
            <a:r>
              <a:rPr lang="pl-PL" dirty="0" smtClean="0"/>
              <a:t>że każdy może w życiu osiągnąć wiele.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74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4800" dirty="0" smtClean="0">
                <a:solidFill>
                  <a:srgbClr val="FFC000"/>
                </a:solidFill>
              </a:rPr>
              <a:t>Efekty działań fundacji </a:t>
            </a:r>
            <a:r>
              <a:rPr lang="pl-PL" altLang="pl-PL" sz="4800" dirty="0" smtClean="0">
                <a:solidFill>
                  <a:srgbClr val="FFC000"/>
                </a:solidFill>
              </a:rPr>
              <a:t>kamyk</a:t>
            </a:r>
            <a:br>
              <a:rPr lang="pl-PL" altLang="pl-PL" sz="4800" dirty="0" smtClean="0">
                <a:solidFill>
                  <a:srgbClr val="FFC000"/>
                </a:solidFill>
              </a:rPr>
            </a:br>
            <a:r>
              <a:rPr lang="pl-PL" altLang="pl-PL" sz="4800" dirty="0" smtClean="0">
                <a:solidFill>
                  <a:srgbClr val="FFC000"/>
                </a:solidFill>
              </a:rPr>
              <a:t>dla lokalnego społeczeństwa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764030"/>
            <a:ext cx="10178322" cy="4298443"/>
          </a:xfrm>
        </p:spPr>
        <p:txBody>
          <a:bodyPr/>
          <a:lstStyle/>
          <a:p>
            <a:pPr lvl="0"/>
            <a:r>
              <a:rPr lang="pl-PL" b="1" dirty="0"/>
              <a:t>KSZTAŁTOWANIE POZYTYWNYCH MIĘDZYLUDZKICH RELACJI,</a:t>
            </a:r>
            <a:endParaRPr lang="pl-PL" dirty="0"/>
          </a:p>
          <a:p>
            <a:pPr lvl="0"/>
            <a:r>
              <a:rPr lang="pl-PL" b="1" dirty="0"/>
              <a:t>ROZWIJANIE UMIEJĘTNOŚCI WSPÓŁPRACY W GRUPIE I PRACY ZESPOŁOWEJ</a:t>
            </a:r>
            <a:r>
              <a:rPr lang="pl-PL" b="1" dirty="0" smtClean="0"/>
              <a:t>,</a:t>
            </a:r>
          </a:p>
          <a:p>
            <a:pPr lvl="0"/>
            <a:r>
              <a:rPr lang="pl-PL" b="1" dirty="0" smtClean="0"/>
              <a:t>UZYSKIWANIE SPOŁECZNEGO POPARCIA</a:t>
            </a:r>
            <a:r>
              <a:rPr lang="pl-PL" dirty="0" smtClean="0"/>
              <a:t>,</a:t>
            </a:r>
          </a:p>
          <a:p>
            <a:pPr lvl="0"/>
            <a:r>
              <a:rPr lang="pl-PL" b="1" dirty="0"/>
              <a:t>PROPAGOWANIE ZDROWEGO STYLU </a:t>
            </a:r>
            <a:r>
              <a:rPr lang="pl-PL" b="1" dirty="0" smtClean="0"/>
              <a:t>ŻYCIA,</a:t>
            </a:r>
            <a:endParaRPr lang="pl-PL" b="1" dirty="0"/>
          </a:p>
          <a:p>
            <a:pPr lvl="0"/>
            <a:r>
              <a:rPr lang="pl-PL" b="1" dirty="0"/>
              <a:t>NABYWANIE KOMPETENCJI SPOŁECZNYCH TAKICH JAK DOJRZAŁOŚĆ SPOŁECZNA, </a:t>
            </a:r>
            <a:r>
              <a:rPr lang="pl-PL" b="1" dirty="0" smtClean="0"/>
              <a:t>ŻYCZLIWOŚĆ.</a:t>
            </a:r>
            <a:endParaRPr lang="pl-PL" dirty="0"/>
          </a:p>
          <a:p>
            <a:endParaRPr lang="pl-PL" dirty="0"/>
          </a:p>
        </p:txBody>
      </p:sp>
      <p:pic>
        <p:nvPicPr>
          <p:cNvPr id="2054" name="Picture 6" descr="Znalezione obrazy dla zapytania EFEKT DOMIN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3432" y="4576572"/>
            <a:ext cx="1840192" cy="1275588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93612" y="1610452"/>
            <a:ext cx="7288238" cy="3318164"/>
          </a:xfrm>
        </p:spPr>
        <p:txBody>
          <a:bodyPr/>
          <a:lstStyle/>
          <a:p>
            <a:r>
              <a:rPr lang="pl-PL" dirty="0" smtClean="0"/>
              <a:t>Dziękuję za uwagę.</a:t>
            </a:r>
            <a:br>
              <a:rPr lang="pl-PL" dirty="0" smtClean="0"/>
            </a:br>
            <a:r>
              <a:rPr lang="pl-PL" sz="2000" dirty="0" smtClean="0"/>
              <a:t>PAULINA PIETRUCHA</a:t>
            </a:r>
            <a:br>
              <a:rPr lang="pl-PL" sz="2000" dirty="0" smtClean="0"/>
            </a:br>
            <a:r>
              <a:rPr lang="pl-PL" sz="2000" dirty="0" smtClean="0"/>
              <a:t>studentka II roku studiów </a:t>
            </a:r>
            <a:br>
              <a:rPr lang="pl-PL" sz="2000" dirty="0" smtClean="0"/>
            </a:br>
            <a:r>
              <a:rPr lang="pl-PL" sz="2000" dirty="0" smtClean="0"/>
              <a:t>kierunek </a:t>
            </a:r>
            <a:r>
              <a:rPr lang="pl-PL" sz="2000" dirty="0" smtClean="0"/>
              <a:t>pedagogika wczesnoszkolna i przedszkolna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7119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462" y="2659109"/>
            <a:ext cx="2398933" cy="20196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64243" y="1108456"/>
            <a:ext cx="8045373" cy="5571743"/>
          </a:xfrm>
        </p:spPr>
        <p:txBody>
          <a:bodyPr>
            <a:normAutofit/>
          </a:bodyPr>
          <a:lstStyle/>
          <a:p>
            <a:r>
              <a:rPr lang="pl-PL" sz="1800" dirty="0" smtClean="0"/>
              <a:t>Z kamieni </a:t>
            </a:r>
          </a:p>
          <a:p>
            <a:r>
              <a:rPr lang="pl-PL" sz="1800" dirty="0" smtClean="0"/>
              <a:t>rzucanych pod nogi </a:t>
            </a:r>
          </a:p>
          <a:p>
            <a:r>
              <a:rPr lang="pl-PL" sz="1800" dirty="0" smtClean="0"/>
              <a:t>można zbudować </a:t>
            </a:r>
          </a:p>
          <a:p>
            <a:r>
              <a:rPr lang="pl-PL" sz="1800" dirty="0" smtClean="0"/>
              <a:t>schody do przyszłości!!!</a:t>
            </a:r>
            <a:endParaRPr lang="pl-PL" sz="1800" dirty="0"/>
          </a:p>
          <a:p>
            <a:endParaRPr lang="pl-PL" sz="1800" dirty="0" smtClean="0"/>
          </a:p>
          <a:p>
            <a:endParaRPr lang="pl-PL" sz="1800" dirty="0"/>
          </a:p>
          <a:p>
            <a:endParaRPr lang="pl-PL" sz="1800" dirty="0" smtClean="0"/>
          </a:p>
          <a:p>
            <a:endParaRPr lang="pl-PL" sz="1800" dirty="0"/>
          </a:p>
          <a:p>
            <a:endParaRPr lang="pl-PL" sz="1800" dirty="0" smtClean="0"/>
          </a:p>
          <a:p>
            <a:endParaRPr lang="pl-PL" sz="1800" dirty="0"/>
          </a:p>
          <a:p>
            <a:endParaRPr lang="pl-PL" sz="1800" dirty="0" smtClean="0"/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6663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731521"/>
            <a:ext cx="10105170" cy="51480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800" b="1" dirty="0">
                <a:solidFill>
                  <a:srgbClr val="FFC000"/>
                </a:solidFill>
              </a:rPr>
              <a:t>Fundacje są szansą kształtowania człowieka przyszłości.</a:t>
            </a:r>
            <a:endParaRPr lang="pl-PL" sz="48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pl-PL" dirty="0"/>
              <a:t>	</a:t>
            </a:r>
            <a:endParaRPr lang="pl-PL" dirty="0" smtClean="0"/>
          </a:p>
          <a:p>
            <a:pPr marL="0" indent="0">
              <a:buNone/>
            </a:pPr>
            <a:r>
              <a:rPr lang="pl-PL" sz="2800" dirty="0" smtClean="0"/>
              <a:t>	Zagadnienia </a:t>
            </a:r>
            <a:r>
              <a:rPr lang="pl-PL" sz="2800" dirty="0"/>
              <a:t>związane z fundacjami są obecnie przedmiotem licznych dyskusji naukowych. Ich problematyka zajmuje także ważne miejsce w Unii Europejskiej, gdyż przyczynia się do realizacji jej podstawowych celów i wartości takich jak: poszanowanie praw człowieka, postęp społeczny czy wspieranie postępu </a:t>
            </a:r>
            <a:r>
              <a:rPr lang="pl-PL" sz="2800" dirty="0" smtClean="0"/>
              <a:t>naukowo </a:t>
            </a:r>
            <a:r>
              <a:rPr lang="pl-PL" sz="2800" dirty="0"/>
              <a:t>– </a:t>
            </a:r>
            <a:r>
              <a:rPr lang="pl-PL" sz="2800" dirty="0" smtClean="0"/>
              <a:t>technicznego.  </a:t>
            </a:r>
            <a:r>
              <a:rPr lang="pl-PL" sz="2800" dirty="0"/>
              <a:t>[</a:t>
            </a:r>
            <a:r>
              <a:rPr lang="pl-PL" sz="2800" dirty="0" smtClean="0"/>
              <a:t>J. </a:t>
            </a:r>
            <a:r>
              <a:rPr lang="pl-PL" sz="2800" dirty="0"/>
              <a:t>Blicharz</a:t>
            </a:r>
            <a:r>
              <a:rPr lang="pl-PL" sz="2800" dirty="0" smtClean="0"/>
              <a:t>, s.11]. </a:t>
            </a:r>
          </a:p>
          <a:p>
            <a:pPr marL="0" indent="0">
              <a:buNone/>
            </a:pPr>
            <a:r>
              <a:rPr lang="pl-PL" sz="2800" dirty="0" smtClean="0"/>
              <a:t>	</a:t>
            </a:r>
            <a:endParaRPr lang="pl-PL" sz="2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76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4830" y="431152"/>
            <a:ext cx="10178322" cy="1903616"/>
          </a:xfrm>
        </p:spPr>
        <p:txBody>
          <a:bodyPr/>
          <a:lstStyle/>
          <a:p>
            <a:r>
              <a:rPr lang="pl-PL" dirty="0" smtClean="0">
                <a:solidFill>
                  <a:schemeClr val="accent1"/>
                </a:solidFill>
              </a:rPr>
              <a:t>Fundacja KAMYK</a:t>
            </a:r>
            <a:br>
              <a:rPr lang="pl-PL" dirty="0" smtClean="0">
                <a:solidFill>
                  <a:schemeClr val="accent1"/>
                </a:solidFill>
              </a:rPr>
            </a:br>
            <a:r>
              <a:rPr lang="pl-PL" dirty="0" smtClean="0">
                <a:solidFill>
                  <a:schemeClr val="accent1"/>
                </a:solidFill>
              </a:rPr>
              <a:t>Z nowych załubic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Założona została w 2013 roku przez rodziców,</a:t>
            </a:r>
          </a:p>
          <a:p>
            <a:r>
              <a:rPr lang="pl-PL" dirty="0"/>
              <a:t>Podstawowym celem Fundacji Kamyk jest działanie na rzecz rodziny poprzez prowadzenie działalności edukacyjnej, informacyjnej, profilaktycznej, terapeutycznej, a także doradczej. </a:t>
            </a:r>
            <a:endParaRPr lang="pl-PL" dirty="0" smtClean="0"/>
          </a:p>
          <a:p>
            <a:r>
              <a:rPr lang="pl-PL" dirty="0"/>
              <a:t>Celem Fundacji Kamyk jest promocja kultury fizycznej i sportu, czyli </a:t>
            </a:r>
            <a:r>
              <a:rPr lang="pl-PL" b="1" dirty="0"/>
              <a:t>promowanie zdrowego stylu życia </a:t>
            </a:r>
            <a:r>
              <a:rPr lang="pl-PL" dirty="0"/>
              <a:t>oraz działania na rzecz integrowania lokalnych społeczności i wyrównywania </a:t>
            </a:r>
            <a:r>
              <a:rPr lang="pl-PL" dirty="0" smtClean="0"/>
              <a:t>szans,</a:t>
            </a:r>
            <a:endParaRPr lang="pl-PL" dirty="0" smtClean="0"/>
          </a:p>
          <a:p>
            <a:r>
              <a:rPr lang="pl-PL" dirty="0"/>
              <a:t>promocja i organizacja </a:t>
            </a:r>
            <a:r>
              <a:rPr lang="pl-PL" dirty="0" smtClean="0"/>
              <a:t>wolontariatu, </a:t>
            </a:r>
            <a:r>
              <a:rPr lang="pl-PL" dirty="0"/>
              <a:t>organizacja czasu wolnego </a:t>
            </a:r>
            <a:r>
              <a:rPr lang="pl-PL" dirty="0" smtClean="0"/>
              <a:t>dzieciom, </a:t>
            </a:r>
            <a:r>
              <a:rPr lang="pl-PL" dirty="0"/>
              <a:t>inspirowanie wydarzeń </a:t>
            </a:r>
            <a:r>
              <a:rPr lang="pl-PL" dirty="0" smtClean="0"/>
              <a:t>kulturalnych.</a:t>
            </a:r>
            <a:endParaRPr lang="pl-PL" dirty="0"/>
          </a:p>
        </p:txBody>
      </p:sp>
      <p:sp>
        <p:nvSpPr>
          <p:cNvPr id="4" name="AutoShape 2" descr="Znalezione obrazy dla zapytania fundacja kamyk radzym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482" y="441959"/>
            <a:ext cx="2790825" cy="1638300"/>
          </a:xfrm>
          <a:prstGeom prst="rect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08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METODY i formy realizacji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639615"/>
            <a:ext cx="10178322" cy="4239978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PROMOWANIE AKTYWNOŚCI RUCHOWEJ </a:t>
            </a:r>
            <a:r>
              <a:rPr lang="pl-PL" dirty="0"/>
              <a:t>poprzez: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b="1" dirty="0" smtClean="0"/>
              <a:t>ĆWICZENIA OGÓLNOROZWOJOWE</a:t>
            </a:r>
          </a:p>
          <a:p>
            <a:pPr lvl="0"/>
            <a:r>
              <a:rPr lang="pl-PL" dirty="0"/>
              <a:t>Jesienią i zimą przynajmniej dwa razy w tygodniu organizowane są zajęcia ogólnorozwojowe na salach gimnastycznych dla dzieci i młodzieży, a także zajęcia z piłki siatkowej,</a:t>
            </a:r>
          </a:p>
          <a:p>
            <a:pPr lvl="0"/>
            <a:r>
              <a:rPr lang="pl-PL" dirty="0"/>
              <a:t>w</a:t>
            </a:r>
            <a:r>
              <a:rPr lang="pl-PL" dirty="0" smtClean="0"/>
              <a:t>olontariusze wspierają </a:t>
            </a:r>
            <a:r>
              <a:rPr lang="pl-PL" dirty="0"/>
              <a:t>akcje WOŚPU organizując pokazy </a:t>
            </a:r>
            <a:r>
              <a:rPr lang="pl-PL" dirty="0" smtClean="0"/>
              <a:t>tańca, </a:t>
            </a:r>
            <a:r>
              <a:rPr lang="pl-PL" dirty="0"/>
              <a:t>biorąc udział w różnego typu akcjach wspierających tę inicjatywę oraz udostępniając trenażery do </a:t>
            </a:r>
            <a:r>
              <a:rPr lang="pl-PL" dirty="0" smtClean="0"/>
              <a:t>ćwiczeń.</a:t>
            </a:r>
            <a:endParaRPr lang="pl-PL" dirty="0" smtClean="0"/>
          </a:p>
          <a:p>
            <a:pPr lvl="0"/>
            <a:endParaRPr lang="pl-PL" dirty="0"/>
          </a:p>
          <a:p>
            <a:endParaRPr lang="pl-PL" b="1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976" y="4233246"/>
            <a:ext cx="3274699" cy="2045079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413" y="4233246"/>
            <a:ext cx="2241187" cy="215000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39083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/>
                </a:solidFill>
              </a:rPr>
              <a:t>METODY i formy realizacji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229710"/>
            <a:ext cx="10178322" cy="4649883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PROMOWANIE AKTYWNOŚCI RUCHOWEJ </a:t>
            </a:r>
            <a:r>
              <a:rPr lang="pl-PL" dirty="0" smtClean="0"/>
              <a:t>poprzez:</a:t>
            </a:r>
          </a:p>
          <a:p>
            <a:r>
              <a:rPr lang="pl-PL" b="1" dirty="0" smtClean="0"/>
              <a:t>ĆWICZENIA NA </a:t>
            </a:r>
            <a:r>
              <a:rPr lang="pl-PL" b="1" dirty="0"/>
              <a:t>ŚWIEŻYM</a:t>
            </a:r>
            <a:r>
              <a:rPr lang="pl-PL" b="1" dirty="0" smtClean="0"/>
              <a:t> POWIETRZU</a:t>
            </a:r>
          </a:p>
          <a:p>
            <a:r>
              <a:rPr lang="pl-PL" dirty="0" smtClean="0"/>
              <a:t>Fundacja </a:t>
            </a:r>
            <a:r>
              <a:rPr lang="pl-PL" dirty="0"/>
              <a:t>Kamyk </a:t>
            </a:r>
            <a:r>
              <a:rPr lang="pl-PL" dirty="0" smtClean="0"/>
              <a:t>zadania i cele związane z promocją sportu realizuje poprzez organizowanie </a:t>
            </a:r>
            <a:r>
              <a:rPr lang="pl-PL" dirty="0"/>
              <a:t>rodzinnych rajdów rowerowych, podczas których zacieśniają się więzy </a:t>
            </a:r>
            <a:r>
              <a:rPr lang="pl-PL" dirty="0" smtClean="0"/>
              <a:t>rodzinne, przez starty w maratonach, a nawet triatlonach </a:t>
            </a:r>
            <a:r>
              <a:rPr lang="pl-PL" dirty="0" smtClean="0"/>
              <a:t>zimowych.</a:t>
            </a:r>
            <a:endParaRPr lang="pl-PL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662" y="4726006"/>
            <a:ext cx="3662010" cy="1719359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2052" name="Picture 4" descr="Znalezione obrazy dla zapytania fundacja kamyk radzym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139" y="3045795"/>
            <a:ext cx="4480560" cy="3360421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-waw1-1.xx.fbcdn.net/v/t1.0-9/44181759_1111634272294793_5891478318632402944_n.png?_nc_cat=104&amp;_nc_ht=scontent-waw1-1.xx&amp;oh=a5bc3c973f0e146f7e3ef8f295b7a227&amp;oe=5D1E2B91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0468" y="3355845"/>
            <a:ext cx="4635881" cy="1042419"/>
          </a:xfrm>
          <a:prstGeom prst="rect">
            <a:avLst/>
          </a:prstGeom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670561"/>
            <a:ext cx="10178322" cy="5209032"/>
          </a:xfrm>
        </p:spPr>
        <p:txBody>
          <a:bodyPr/>
          <a:lstStyle/>
          <a:p>
            <a:r>
              <a:rPr lang="pl-PL" dirty="0"/>
              <a:t>Raz w tygodniu zimą biegają na świeżym powietrzu, a następnie jeżdżą na </a:t>
            </a:r>
            <a:r>
              <a:rPr lang="pl-PL" dirty="0" smtClean="0"/>
              <a:t>łyżwach.</a:t>
            </a:r>
            <a:endParaRPr lang="pl-PL" dirty="0"/>
          </a:p>
          <a:p>
            <a:r>
              <a:rPr lang="pl-PL" dirty="0"/>
              <a:t>Wiosną i latem przygotowują się do maratonów jeżdżąc przynajmniej dwa razy w tygodniu </a:t>
            </a:r>
            <a:r>
              <a:rPr lang="pl-PL" dirty="0" smtClean="0"/>
              <a:t>rowerami.</a:t>
            </a:r>
            <a:endParaRPr lang="pl-PL" dirty="0"/>
          </a:p>
          <a:p>
            <a:r>
              <a:rPr lang="pl-PL" dirty="0"/>
              <a:t>Wolontariusze są obecni na piknikach i festynach wiejskich, na których organizują pokazy zdolności tanecznych oraz konkursy, gry i zabawy dla dzieci i ich opiekunów zachęcając do rozpoczęcia </a:t>
            </a:r>
            <a:r>
              <a:rPr lang="pl-PL" dirty="0" smtClean="0"/>
              <a:t>aktywności.</a:t>
            </a:r>
            <a:endParaRPr lang="pl-PL" dirty="0"/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244" y="3468253"/>
            <a:ext cx="3384996" cy="201574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473" y="3468253"/>
            <a:ext cx="2764613" cy="192493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7551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1"/>
                </a:solidFill>
              </a:rPr>
              <a:t>ROZWÓJ ZAINTERESOWAŃ</a:t>
            </a:r>
            <a:br>
              <a:rPr lang="pl-PL" dirty="0" smtClean="0">
                <a:solidFill>
                  <a:schemeClr val="accent1"/>
                </a:solidFill>
              </a:rPr>
            </a:br>
            <a:r>
              <a:rPr lang="pl-PL" sz="3600" cap="none" dirty="0" smtClean="0">
                <a:solidFill>
                  <a:schemeClr val="accent1"/>
                </a:solidFill>
              </a:rPr>
              <a:t>„W zdrowym ciele, zdrowy duch”</a:t>
            </a:r>
            <a:endParaRPr lang="pl-PL" sz="3600" cap="none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/>
              <a:t>Rozwój zainteresowań to niezwykle istotny aspekt zdrowego stylu życia, który wpływa </a:t>
            </a:r>
            <a:r>
              <a:rPr lang="pl-PL" sz="3600" dirty="0" smtClean="0"/>
              <a:t>na</a:t>
            </a:r>
          </a:p>
          <a:p>
            <a:pPr marL="0" indent="0" algn="ctr">
              <a:buNone/>
            </a:pPr>
            <a:r>
              <a:rPr lang="pl-PL" sz="3600" dirty="0" smtClean="0"/>
              <a:t>  </a:t>
            </a:r>
            <a:r>
              <a:rPr lang="pl-PL" sz="3600" dirty="0"/>
              <a:t>komfort fizyczny i psychiczny, </a:t>
            </a:r>
            <a:endParaRPr lang="pl-PL" sz="3600" dirty="0" smtClean="0"/>
          </a:p>
          <a:p>
            <a:pPr marL="0" indent="0" algn="ctr">
              <a:buNone/>
            </a:pPr>
            <a:r>
              <a:rPr lang="pl-PL" sz="3600" dirty="0" smtClean="0"/>
              <a:t>samozadowolenie </a:t>
            </a:r>
            <a:r>
              <a:rPr lang="pl-PL" sz="3600" dirty="0"/>
              <a:t>oraz umiejętność </a:t>
            </a:r>
            <a:endParaRPr lang="pl-PL" sz="3600" dirty="0" smtClean="0"/>
          </a:p>
          <a:p>
            <a:pPr marL="0" indent="0" algn="ctr">
              <a:buNone/>
            </a:pPr>
            <a:r>
              <a:rPr lang="pl-PL" sz="3600" dirty="0" smtClean="0"/>
              <a:t>radzenia </a:t>
            </a:r>
            <a:r>
              <a:rPr lang="pl-PL" sz="3600" dirty="0"/>
              <a:t>sobie ze stresem.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17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923545"/>
            <a:ext cx="10178322" cy="4956048"/>
          </a:xfrm>
        </p:spPr>
        <p:txBody>
          <a:bodyPr/>
          <a:lstStyle/>
          <a:p>
            <a:r>
              <a:rPr lang="pl-PL" dirty="0"/>
              <a:t>Fundacja dąży do promowania szeroko pojętej edukacji i wspierania nowoczesnych form </a:t>
            </a:r>
            <a:r>
              <a:rPr lang="pl-PL" dirty="0" smtClean="0"/>
              <a:t>nauczania, wśród </a:t>
            </a:r>
            <a:r>
              <a:rPr lang="pl-PL" dirty="0"/>
              <a:t>wielu inicjatyw działaczy Fundacji znalazł się „Dzień </a:t>
            </a:r>
            <a:r>
              <a:rPr lang="pl-PL" dirty="0" err="1"/>
              <a:t>Scratch’a</a:t>
            </a:r>
            <a:r>
              <a:rPr lang="pl-PL" dirty="0"/>
              <a:t> w Radzyminie”, czyli dzień nauki </a:t>
            </a:r>
            <a:r>
              <a:rPr lang="pl-PL" dirty="0" smtClean="0"/>
              <a:t>programowania, podczas którego organizowane są warsztaty </a:t>
            </a:r>
            <a:r>
              <a:rPr lang="pl-PL" dirty="0" smtClean="0"/>
              <a:t>i lekcje pokazowe dla dzieci i </a:t>
            </a:r>
            <a:r>
              <a:rPr lang="pl-PL" dirty="0" smtClean="0"/>
              <a:t>młodzieży.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001" y="2706624"/>
            <a:ext cx="4349440" cy="280720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143" y="2441270"/>
            <a:ext cx="2941115" cy="307256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9088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Znaczek</Template>
  <TotalTime>235</TotalTime>
  <Words>762</Words>
  <Application>Microsoft Office PowerPoint</Application>
  <PresentationFormat>Panoramiczny</PresentationFormat>
  <Paragraphs>103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Gill Sans MT</vt:lpstr>
      <vt:lpstr>Impact</vt:lpstr>
      <vt:lpstr>Wingdings</vt:lpstr>
      <vt:lpstr>Badge</vt:lpstr>
      <vt:lpstr>Prezentacja programu PowerPoint</vt:lpstr>
      <vt:lpstr>Prezentacja programu PowerPoint</vt:lpstr>
      <vt:lpstr>Prezentacja programu PowerPoint</vt:lpstr>
      <vt:lpstr>Fundacja KAMYK Z nowych załubic</vt:lpstr>
      <vt:lpstr>METODY i formy realizacji</vt:lpstr>
      <vt:lpstr>METODY i formy realizacji</vt:lpstr>
      <vt:lpstr>Prezentacja programu PowerPoint</vt:lpstr>
      <vt:lpstr>ROZWÓJ ZAINTERESOWAŃ „W zdrowym ciele, zdrowy duch”</vt:lpstr>
      <vt:lpstr>Prezentacja programu PowerPoint</vt:lpstr>
      <vt:lpstr>Prezentacja programu PowerPoint</vt:lpstr>
      <vt:lpstr>Prezentacja programu PowerPoint</vt:lpstr>
      <vt:lpstr>Prezentacja programu PowerPoint</vt:lpstr>
      <vt:lpstr>PRAWIDŁOWE ODŻYWIANIE</vt:lpstr>
      <vt:lpstr>Wolontariat nadzieją na przyszłość!</vt:lpstr>
      <vt:lpstr>Motywacja wolontariuszy Z FUNDACJI KAMYK</vt:lpstr>
      <vt:lpstr>Postawy i cechy kształtowane  u wolontariuszy:</vt:lpstr>
      <vt:lpstr>Postawy i cechy kształtowane  u podopiecznych:</vt:lpstr>
      <vt:lpstr>Efekty działań fundacji kamyk dla lokalnego społeczeństwa</vt:lpstr>
      <vt:lpstr>Dziękuję za uwagę. PAULINA PIETRUCHA studentka II roku studiów  kierunek pedagogika wczesnoszkolna i przedszkolna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Gość</dc:creator>
  <cp:lastModifiedBy>Gość</cp:lastModifiedBy>
  <cp:revision>28</cp:revision>
  <dcterms:created xsi:type="dcterms:W3CDTF">2019-03-21T11:53:49Z</dcterms:created>
  <dcterms:modified xsi:type="dcterms:W3CDTF">2019-04-12T11:26:59Z</dcterms:modified>
  <cp:contentStatus/>
</cp:coreProperties>
</file>