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929" r:id="rId3"/>
    <p:sldId id="843" r:id="rId4"/>
    <p:sldId id="930" r:id="rId5"/>
    <p:sldId id="844" r:id="rId6"/>
    <p:sldId id="841" r:id="rId7"/>
    <p:sldId id="842" r:id="rId8"/>
    <p:sldId id="845" r:id="rId9"/>
    <p:sldId id="395" r:id="rId10"/>
    <p:sldId id="846" r:id="rId11"/>
    <p:sldId id="813" r:id="rId12"/>
    <p:sldId id="847" r:id="rId13"/>
    <p:sldId id="897" r:id="rId14"/>
    <p:sldId id="849" r:id="rId15"/>
    <p:sldId id="436" r:id="rId16"/>
    <p:sldId id="437" r:id="rId17"/>
    <p:sldId id="438" r:id="rId18"/>
    <p:sldId id="440" r:id="rId19"/>
    <p:sldId id="848" r:id="rId20"/>
    <p:sldId id="870" r:id="rId21"/>
    <p:sldId id="871" r:id="rId22"/>
    <p:sldId id="872" r:id="rId23"/>
    <p:sldId id="905" r:id="rId24"/>
    <p:sldId id="906" r:id="rId25"/>
    <p:sldId id="907" r:id="rId26"/>
    <p:sldId id="852" r:id="rId27"/>
    <p:sldId id="853" r:id="rId28"/>
    <p:sldId id="854" r:id="rId29"/>
    <p:sldId id="855" r:id="rId30"/>
    <p:sldId id="856" r:id="rId31"/>
    <p:sldId id="857" r:id="rId32"/>
    <p:sldId id="873" r:id="rId33"/>
    <p:sldId id="874" r:id="rId34"/>
    <p:sldId id="875" r:id="rId35"/>
    <p:sldId id="876" r:id="rId36"/>
    <p:sldId id="877" r:id="rId37"/>
    <p:sldId id="878" r:id="rId38"/>
    <p:sldId id="879" r:id="rId39"/>
    <p:sldId id="880" r:id="rId40"/>
    <p:sldId id="881" r:id="rId41"/>
    <p:sldId id="882" r:id="rId42"/>
    <p:sldId id="883" r:id="rId43"/>
    <p:sldId id="884" r:id="rId44"/>
    <p:sldId id="885" r:id="rId45"/>
    <p:sldId id="886" r:id="rId46"/>
    <p:sldId id="887" r:id="rId47"/>
    <p:sldId id="888" r:id="rId48"/>
    <p:sldId id="889" r:id="rId49"/>
    <p:sldId id="898" r:id="rId50"/>
    <p:sldId id="899" r:id="rId51"/>
    <p:sldId id="900" r:id="rId52"/>
    <p:sldId id="901" r:id="rId53"/>
    <p:sldId id="902" r:id="rId54"/>
    <p:sldId id="903" r:id="rId55"/>
    <p:sldId id="904" r:id="rId56"/>
    <p:sldId id="891" r:id="rId57"/>
    <p:sldId id="892" r:id="rId58"/>
    <p:sldId id="893" r:id="rId59"/>
    <p:sldId id="894" r:id="rId60"/>
    <p:sldId id="895" r:id="rId61"/>
    <p:sldId id="814" r:id="rId62"/>
    <p:sldId id="442" r:id="rId63"/>
    <p:sldId id="444" r:id="rId64"/>
    <p:sldId id="896" r:id="rId65"/>
    <p:sldId id="912" r:id="rId66"/>
    <p:sldId id="917" r:id="rId67"/>
    <p:sldId id="908" r:id="rId68"/>
    <p:sldId id="909" r:id="rId69"/>
    <p:sldId id="910" r:id="rId70"/>
    <p:sldId id="911" r:id="rId71"/>
    <p:sldId id="913" r:id="rId72"/>
    <p:sldId id="914" r:id="rId73"/>
    <p:sldId id="915" r:id="rId74"/>
    <p:sldId id="916" r:id="rId75"/>
    <p:sldId id="918" r:id="rId76"/>
    <p:sldId id="919" r:id="rId77"/>
    <p:sldId id="920" r:id="rId78"/>
    <p:sldId id="922" r:id="rId79"/>
    <p:sldId id="921" r:id="rId80"/>
    <p:sldId id="924" r:id="rId81"/>
    <p:sldId id="815" r:id="rId82"/>
    <p:sldId id="477" r:id="rId83"/>
    <p:sldId id="574" r:id="rId84"/>
    <p:sldId id="577" r:id="rId85"/>
    <p:sldId id="579" r:id="rId86"/>
    <p:sldId id="824" r:id="rId87"/>
    <p:sldId id="826" r:id="rId88"/>
    <p:sldId id="762" r:id="rId89"/>
    <p:sldId id="763" r:id="rId90"/>
    <p:sldId id="765" r:id="rId91"/>
    <p:sldId id="766" r:id="rId92"/>
    <p:sldId id="767" r:id="rId93"/>
    <p:sldId id="768" r:id="rId94"/>
    <p:sldId id="769" r:id="rId95"/>
    <p:sldId id="931" r:id="rId96"/>
    <p:sldId id="932" r:id="rId97"/>
    <p:sldId id="933" r:id="rId98"/>
    <p:sldId id="829" r:id="rId99"/>
    <p:sldId id="803" r:id="rId100"/>
    <p:sldId id="807" r:id="rId101"/>
    <p:sldId id="808" r:id="rId102"/>
    <p:sldId id="830" r:id="rId103"/>
    <p:sldId id="831" r:id="rId104"/>
    <p:sldId id="840" r:id="rId105"/>
    <p:sldId id="833" r:id="rId106"/>
    <p:sldId id="834" r:id="rId107"/>
    <p:sldId id="835" r:id="rId108"/>
    <p:sldId id="836" r:id="rId109"/>
    <p:sldId id="837" r:id="rId110"/>
    <p:sldId id="925" r:id="rId111"/>
    <p:sldId id="926" r:id="rId112"/>
    <p:sldId id="934" r:id="rId1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819F918-2718-4E2B-91D5-E6A9E8BA5A2E}">
          <p14:sldIdLst>
            <p14:sldId id="256"/>
            <p14:sldId id="929"/>
            <p14:sldId id="843"/>
            <p14:sldId id="930"/>
            <p14:sldId id="844"/>
            <p14:sldId id="841"/>
            <p14:sldId id="842"/>
            <p14:sldId id="845"/>
            <p14:sldId id="395"/>
            <p14:sldId id="846"/>
            <p14:sldId id="813"/>
            <p14:sldId id="847"/>
            <p14:sldId id="897"/>
            <p14:sldId id="849"/>
            <p14:sldId id="436"/>
            <p14:sldId id="437"/>
            <p14:sldId id="438"/>
            <p14:sldId id="440"/>
            <p14:sldId id="848"/>
            <p14:sldId id="870"/>
            <p14:sldId id="871"/>
            <p14:sldId id="872"/>
            <p14:sldId id="905"/>
            <p14:sldId id="906"/>
            <p14:sldId id="907"/>
            <p14:sldId id="852"/>
            <p14:sldId id="853"/>
            <p14:sldId id="854"/>
            <p14:sldId id="855"/>
            <p14:sldId id="856"/>
            <p14:sldId id="857"/>
            <p14:sldId id="873"/>
            <p14:sldId id="874"/>
            <p14:sldId id="875"/>
            <p14:sldId id="876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898"/>
            <p14:sldId id="899"/>
            <p14:sldId id="900"/>
            <p14:sldId id="901"/>
            <p14:sldId id="902"/>
            <p14:sldId id="903"/>
            <p14:sldId id="904"/>
            <p14:sldId id="891"/>
            <p14:sldId id="892"/>
            <p14:sldId id="893"/>
            <p14:sldId id="894"/>
            <p14:sldId id="895"/>
            <p14:sldId id="814"/>
            <p14:sldId id="442"/>
            <p14:sldId id="444"/>
            <p14:sldId id="896"/>
            <p14:sldId id="912"/>
            <p14:sldId id="917"/>
            <p14:sldId id="908"/>
            <p14:sldId id="909"/>
            <p14:sldId id="910"/>
            <p14:sldId id="911"/>
            <p14:sldId id="913"/>
            <p14:sldId id="914"/>
            <p14:sldId id="915"/>
            <p14:sldId id="916"/>
            <p14:sldId id="918"/>
            <p14:sldId id="919"/>
            <p14:sldId id="920"/>
            <p14:sldId id="922"/>
            <p14:sldId id="921"/>
            <p14:sldId id="924"/>
            <p14:sldId id="815"/>
            <p14:sldId id="477"/>
            <p14:sldId id="574"/>
            <p14:sldId id="577"/>
            <p14:sldId id="579"/>
            <p14:sldId id="824"/>
            <p14:sldId id="826"/>
            <p14:sldId id="762"/>
            <p14:sldId id="763"/>
            <p14:sldId id="765"/>
            <p14:sldId id="766"/>
            <p14:sldId id="767"/>
            <p14:sldId id="768"/>
            <p14:sldId id="769"/>
            <p14:sldId id="931"/>
            <p14:sldId id="932"/>
            <p14:sldId id="933"/>
            <p14:sldId id="829"/>
            <p14:sldId id="803"/>
            <p14:sldId id="807"/>
            <p14:sldId id="808"/>
            <p14:sldId id="830"/>
            <p14:sldId id="831"/>
            <p14:sldId id="840"/>
            <p14:sldId id="833"/>
            <p14:sldId id="834"/>
            <p14:sldId id="835"/>
            <p14:sldId id="836"/>
            <p14:sldId id="837"/>
            <p14:sldId id="925"/>
            <p14:sldId id="926"/>
            <p14:sldId id="9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393"/>
    <a:srgbClr val="F35B3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599" autoAdjust="0"/>
  </p:normalViewPr>
  <p:slideViewPr>
    <p:cSldViewPr>
      <p:cViewPr varScale="1">
        <p:scale>
          <a:sx n="68" d="100"/>
          <a:sy n="68" d="100"/>
        </p:scale>
        <p:origin x="7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12.04.2019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71600" y="2708920"/>
            <a:ext cx="7772400" cy="341424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jako kształtowanie postaw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i kompetencji społecznych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57400" y="548680"/>
            <a:ext cx="6400800" cy="2160240"/>
          </a:xfrm>
        </p:spPr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IV SEMINARIUM METODOLOGICZNE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Z CYKLU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VITRUVIAN MAN –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 POSZUKIWANIU METODY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13 KWIETNIA 2019 R.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WSM WARSZAWA</a:t>
            </a:r>
          </a:p>
          <a:p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Studentki dzięki swojej pasji stały się jednocześnie wolontariuszkami dzieci przedszkolnych, wczesnoszkolnych oraz seniorów.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 BUTW istnieją grupy artystyczne:</a:t>
            </a:r>
          </a:p>
          <a:p>
            <a:pPr>
              <a:buFont typeface="Arial" charset="0"/>
              <a:buChar char="•"/>
            </a:pP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teatralna „Tupet”</a:t>
            </a:r>
          </a:p>
          <a:p>
            <a:pPr>
              <a:buFont typeface="Arial" charset="0"/>
              <a:buChar char="•"/>
            </a:pP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wokalna „Retro”</a:t>
            </a:r>
          </a:p>
          <a:p>
            <a:pPr>
              <a:buFont typeface="Arial" charset="0"/>
              <a:buChar char="•"/>
            </a:pP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taneczna „Sarenki”</a:t>
            </a:r>
          </a:p>
          <a:p>
            <a:pPr>
              <a:buFont typeface="Arial" charset="0"/>
              <a:buChar char="•"/>
            </a:pP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członkowie BUTW działający na rzecz dzieci </a:t>
            </a:r>
          </a:p>
          <a:p>
            <a:pPr marL="0" indent="0">
              <a:buNone/>
            </a:pP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    i młodzieży poprzez warsztaty plastyczne, 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    kulinarne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10EFAA9-8D76-4A88-9CCC-6FB30B1793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31838"/>
            <a:ext cx="1979712" cy="176105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A54AA5A-6125-4C18-81BC-52A91983F443}"/>
              </a:ext>
            </a:extLst>
          </p:cNvPr>
          <p:cNvSpPr/>
          <p:nvPr/>
        </p:nvSpPr>
        <p:spPr>
          <a:xfrm>
            <a:off x="7498231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KRONIKA\odwiedziny w wojsku\IMG_20180623_1127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256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7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KRONIKA\odwiedziny w wojsku\IMG_20180623_1201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1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251393"/>
                </a:solidFill>
                <a:latin typeface="Arial Black" panose="020B0A04020102020204" pitchFamily="34" charset="0"/>
              </a:rPr>
              <a:t>Nasze panie z BUTW uczą dzieci nie tylko rękodzieła ale również kulinariów. Dzieci w wieku wczesnoszkolnym oraz szkolnym które uczęszczały na ferie zimowe do MGOK, mogły nauczyć się piec oraz gotować. Poniżej warsztaty kulinarne.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F58AC39-FBB3-420F-B25C-0C1A8365402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31837"/>
            <a:ext cx="1656184" cy="151650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8A52914-DFC8-4CCD-9113-0A21E8129047}"/>
              </a:ext>
            </a:extLst>
          </p:cNvPr>
          <p:cNvSpPr/>
          <p:nvPr/>
        </p:nvSpPr>
        <p:spPr>
          <a:xfrm>
            <a:off x="7372471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GOK\Desktop\53541744_2196111717117113_565394415589471027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703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>
              <a:solidFill>
                <a:srgbClr val="251393"/>
              </a:solidFill>
            </a:endParaRPr>
          </a:p>
          <a:p>
            <a:pPr algn="ctr"/>
            <a:r>
              <a:rPr lang="pl-PL" dirty="0">
                <a:solidFill>
                  <a:srgbClr val="251393"/>
                </a:solidFill>
              </a:rPr>
              <a:t>Nasze studentki aktywnie uczestniczą </a:t>
            </a:r>
          </a:p>
          <a:p>
            <a:pPr algn="ctr"/>
            <a:r>
              <a:rPr lang="pl-PL" dirty="0">
                <a:solidFill>
                  <a:srgbClr val="251393"/>
                </a:solidFill>
              </a:rPr>
              <a:t>w wielu różnorodnych zajęciach</a:t>
            </a:r>
          </a:p>
          <a:p>
            <a:pPr algn="ctr"/>
            <a:r>
              <a:rPr lang="pl-PL" dirty="0">
                <a:solidFill>
                  <a:srgbClr val="251393"/>
                </a:solidFill>
              </a:rPr>
              <a:t>realizując swoje zainteresowania.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BUTW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A456F72-9D1A-45D0-9FB4-265D9437A7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4664"/>
            <a:ext cx="2160240" cy="173880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2D765A8-15F2-41D7-BF5F-024F36418345}"/>
              </a:ext>
            </a:extLst>
          </p:cNvPr>
          <p:cNvSpPr/>
          <p:nvPr/>
        </p:nvSpPr>
        <p:spPr>
          <a:xfrm>
            <a:off x="7020271" y="661934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Panie z BUTW uczące się </a:t>
            </a: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pracy na komputerze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6FE2C8-FCA5-450F-9AA8-AE30941650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6672"/>
            <a:ext cx="2016224" cy="166679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2D6607-9868-45BF-B493-64082C096379}"/>
              </a:ext>
            </a:extLst>
          </p:cNvPr>
          <p:cNvSpPr/>
          <p:nvPr/>
        </p:nvSpPr>
        <p:spPr>
          <a:xfrm>
            <a:off x="7092279" y="681602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1" y="3583"/>
            <a:ext cx="9179701" cy="6884776"/>
          </a:xfrm>
        </p:spPr>
      </p:pic>
    </p:spTree>
    <p:extLst>
      <p:ext uri="{BB962C8B-B14F-4D97-AF65-F5344CB8AC3E}">
        <p14:creationId xmlns:p14="http://schemas.microsoft.com/office/powerpoint/2010/main" val="28011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Panie z BUTW aktywnie uczestniczące </a:t>
            </a: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 zajęciach gimnastycznych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C26B52-755D-4B14-AC8D-C91D77DEA3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2664296" cy="166679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EA26220-D1C4-4770-9165-9B5D84BC7BD4}"/>
              </a:ext>
            </a:extLst>
          </p:cNvPr>
          <p:cNvSpPr/>
          <p:nvPr/>
        </p:nvSpPr>
        <p:spPr>
          <a:xfrm>
            <a:off x="6768243" y="681602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674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7" y="-33035"/>
            <a:ext cx="9188046" cy="6891035"/>
          </a:xfrm>
        </p:spPr>
      </p:pic>
    </p:spTree>
    <p:extLst>
      <p:ext uri="{BB962C8B-B14F-4D97-AF65-F5344CB8AC3E}">
        <p14:creationId xmlns:p14="http://schemas.microsoft.com/office/powerpoint/2010/main" val="21614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Tupet działająca od 2015r. posiada na swoim koncie 5 bajek dla dzieci oraz 2 sztuki dla dorosłych. Wszystkie przedstawienia są grane nieodpłatnie. Bajki jak i sztuki dla dorosłych są to autorskie spektakle jednej z naszych studentek: pani Henryki </a:t>
            </a:r>
            <a:r>
              <a:rPr lang="pl-PL" dirty="0" err="1">
                <a:solidFill>
                  <a:srgbClr val="251393"/>
                </a:solidFill>
                <a:latin typeface="Arial Black" panose="020B0A04020102020204" pitchFamily="34" charset="0"/>
              </a:rPr>
              <a:t>Mamczarek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. Reżyserem i opiekunem grupy jest pracownik Miejsko- Gminnego Ośrodka Kultury w Białej Rawskiej pan Krzysztof </a:t>
            </a:r>
            <a:r>
              <a:rPr lang="pl-PL" dirty="0" err="1">
                <a:solidFill>
                  <a:srgbClr val="251393"/>
                </a:solidFill>
                <a:latin typeface="Arial Black" panose="020B0A04020102020204" pitchFamily="34" charset="0"/>
              </a:rPr>
              <a:t>Mamczarek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student kierunku Pedagogika Wyższej Szkoły Menedżerskiej w Warszawie.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C18154-39EC-4157-8BBB-175FC98751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20688"/>
            <a:ext cx="1944216" cy="152278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4799044-47A7-4921-82C7-3B7577DD41C4}"/>
              </a:ext>
            </a:extLst>
          </p:cNvPr>
          <p:cNvSpPr/>
          <p:nvPr/>
        </p:nvSpPr>
        <p:spPr>
          <a:xfrm>
            <a:off x="7344307" y="715765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8491" y="570156"/>
            <a:ext cx="7123870" cy="338564"/>
          </a:xfrm>
        </p:spPr>
        <p:txBody>
          <a:bodyPr/>
          <a:lstStyle/>
          <a:p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r>
              <a:rPr lang="pl-PL" b="1" i="1" dirty="0">
                <a:solidFill>
                  <a:srgbClr val="251393"/>
                </a:solidFill>
                <a:latin typeface="Arial Black" panose="020B0A04020102020204" pitchFamily="34" charset="0"/>
              </a:rPr>
              <a:t>Każdy ma coś, co może dać innym</a:t>
            </a:r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A20426-E3EF-4069-BF16-216DFC0D9B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4664"/>
            <a:ext cx="2376264" cy="225751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0DDA279-CCB9-47CD-BD65-7E67F744A172}"/>
              </a:ext>
            </a:extLst>
          </p:cNvPr>
          <p:cNvSpPr/>
          <p:nvPr/>
        </p:nvSpPr>
        <p:spPr>
          <a:xfrm>
            <a:off x="6840251" y="692696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662" y="-531440"/>
            <a:ext cx="11166260" cy="73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3D8898-217D-4C4C-A449-52EFC24C3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32" y="3941778"/>
            <a:ext cx="7767021" cy="644729"/>
          </a:xfrm>
        </p:spPr>
        <p:txBody>
          <a:bodyPr/>
          <a:lstStyle/>
          <a:p>
            <a:r>
              <a:rPr lang="pl-PL" b="1" dirty="0">
                <a:solidFill>
                  <a:srgbClr val="251393"/>
                </a:solidFill>
              </a:rPr>
              <a:t>Krzysztof </a:t>
            </a:r>
            <a:r>
              <a:rPr lang="pl-PL" b="1" dirty="0" err="1">
                <a:solidFill>
                  <a:srgbClr val="251393"/>
                </a:solidFill>
              </a:rPr>
              <a:t>Mamczarek</a:t>
            </a:r>
            <a:r>
              <a:rPr lang="pl-PL" b="1" dirty="0">
                <a:solidFill>
                  <a:srgbClr val="251393"/>
                </a:solidFill>
              </a:rPr>
              <a:t> </a:t>
            </a:r>
            <a:endParaRPr lang="pl-PL" dirty="0">
              <a:solidFill>
                <a:srgbClr val="251393"/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1F6954-76F2-49B0-827D-9B0CE7BB2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489" y="4679576"/>
            <a:ext cx="7756264" cy="1773760"/>
          </a:xfrm>
        </p:spPr>
        <p:txBody>
          <a:bodyPr>
            <a:normAutofit/>
          </a:bodyPr>
          <a:lstStyle/>
          <a:p>
            <a:br>
              <a:rPr lang="pl-PL" b="1" dirty="0"/>
            </a:br>
            <a:r>
              <a:rPr lang="pl-PL" sz="4400" b="1" dirty="0">
                <a:solidFill>
                  <a:srgbClr val="251393"/>
                </a:solidFill>
                <a:latin typeface="Arial Black" panose="020B0A04020102020204" pitchFamily="34" charset="0"/>
              </a:rPr>
              <a:t>DZIĘKUJĘ ZA UWAGĘ</a:t>
            </a:r>
            <a:endParaRPr lang="pl-PL" sz="4400" dirty="0">
              <a:solidFill>
                <a:srgbClr val="251393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Symbol zastępczy obrazu 9">
            <a:extLst>
              <a:ext uri="{FF2B5EF4-FFF2-40B4-BE49-F238E27FC236}">
                <a16:creationId xmlns:a16="http://schemas.microsoft.com/office/drawing/2014/main" id="{78531303-7AF0-4785-95D0-C06EDDA2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3145024" cy="2939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E1FD64E-6539-4675-BE17-F696C7AC75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78485"/>
            <a:ext cx="3324823" cy="3138547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C4A681D9-C02D-428C-AC8B-A07B0E758EDB}"/>
              </a:ext>
            </a:extLst>
          </p:cNvPr>
          <p:cNvSpPr/>
          <p:nvPr/>
        </p:nvSpPr>
        <p:spPr>
          <a:xfrm>
            <a:off x="5896074" y="879449"/>
            <a:ext cx="1844277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Koło Młodych Pedagogów </a:t>
            </a:r>
            <a:r>
              <a:rPr lang="pl-PL" b="1" i="1" dirty="0">
                <a:solidFill>
                  <a:srgbClr val="FFC000"/>
                </a:solidFill>
              </a:rPr>
              <a:t>Mentor</a:t>
            </a:r>
          </a:p>
        </p:txBody>
      </p:sp>
    </p:spTree>
    <p:extLst>
      <p:ext uri="{BB962C8B-B14F-4D97-AF65-F5344CB8AC3E}">
        <p14:creationId xmlns:p14="http://schemas.microsoft.com/office/powerpoint/2010/main" val="38005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Autorskie bajki skierowane są do dzieci przedszkolnych oraz wczesnoszkolnych.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Są bezpłatne.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Spektakle dla dorosłych skierowane są głównie do seniorów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„Tupet” kształtuje postawę artystyczną dzieci i dorosłych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77EF13-238C-4C1C-887D-22665AEADB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731838"/>
            <a:ext cx="2160240" cy="161704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451D909-C807-478D-845A-AAFA2458C270}"/>
              </a:ext>
            </a:extLst>
          </p:cNvPr>
          <p:cNvSpPr/>
          <p:nvPr/>
        </p:nvSpPr>
        <p:spPr>
          <a:xfrm>
            <a:off x="7308303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99247" y="3861048"/>
            <a:ext cx="7745505" cy="2265114"/>
          </a:xfrm>
        </p:spPr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Bajka </a:t>
            </a:r>
            <a:r>
              <a:rPr lang="pl-PL" i="1" dirty="0">
                <a:solidFill>
                  <a:srgbClr val="251393"/>
                </a:solidFill>
                <a:latin typeface="Arial Black" panose="020B0A04020102020204" pitchFamily="34" charset="0"/>
              </a:rPr>
              <a:t>Kotek Kłopotek 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była pierwszym spektaklem dla dzieci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przedszkolnych i wczesnoszkolnych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8489" y="1219180"/>
            <a:ext cx="7756263" cy="1054250"/>
          </a:xfrm>
        </p:spPr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7D680D-9D37-4769-87FB-AA201EF811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060848"/>
            <a:ext cx="1944216" cy="165618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9F98B21-7831-40BD-8170-0794D133131D}"/>
              </a:ext>
            </a:extLst>
          </p:cNvPr>
          <p:cNvSpPr/>
          <p:nvPr/>
        </p:nvSpPr>
        <p:spPr>
          <a:xfrm>
            <a:off x="7344307" y="2201422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wycieczka do Warszawy grudień 2016\IMG_20161202_1905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77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5"/>
            <a:ext cx="9145180" cy="68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" y="0"/>
            <a:ext cx="91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"/>
            <a:ext cx="9146200" cy="68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"/>
            <a:ext cx="9146200" cy="68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grupa tetralna BUTW\IMG_20160519_085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KOMPUTER\Pictures\grupa tetralna BUTW\IMG_20160519_0856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81728"/>
            <a:ext cx="449959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69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3D8898-217D-4C4C-A449-52EFC24C3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66" y="4724537"/>
            <a:ext cx="7767021" cy="644729"/>
          </a:xfrm>
        </p:spPr>
        <p:txBody>
          <a:bodyPr/>
          <a:lstStyle/>
          <a:p>
            <a:r>
              <a:rPr lang="pl-PL" b="1" dirty="0">
                <a:solidFill>
                  <a:srgbClr val="251393"/>
                </a:solidFill>
              </a:rPr>
              <a:t>Krzysztof </a:t>
            </a:r>
            <a:r>
              <a:rPr lang="pl-PL" b="1" dirty="0" err="1">
                <a:solidFill>
                  <a:srgbClr val="251393"/>
                </a:solidFill>
              </a:rPr>
              <a:t>Mamczarek</a:t>
            </a:r>
            <a:r>
              <a:rPr lang="pl-PL" b="1" dirty="0">
                <a:solidFill>
                  <a:srgbClr val="251393"/>
                </a:solidFill>
              </a:rPr>
              <a:t> </a:t>
            </a:r>
            <a:endParaRPr lang="pl-PL" dirty="0">
              <a:solidFill>
                <a:srgbClr val="251393"/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1F6954-76F2-49B0-827D-9B0CE7BB2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br>
              <a:rPr lang="pl-PL" b="1" dirty="0"/>
            </a:br>
            <a:r>
              <a:rPr lang="pl-PL" sz="2800" b="1" dirty="0">
                <a:solidFill>
                  <a:srgbClr val="251393"/>
                </a:solidFill>
              </a:rPr>
              <a:t>student II roku studiów drugiego stopnia</a:t>
            </a:r>
            <a:br>
              <a:rPr lang="pl-PL" sz="2800" b="1" dirty="0">
                <a:solidFill>
                  <a:srgbClr val="251393"/>
                </a:solidFill>
              </a:rPr>
            </a:br>
            <a:r>
              <a:rPr lang="pl-PL" sz="2800" b="1" dirty="0">
                <a:solidFill>
                  <a:srgbClr val="251393"/>
                </a:solidFill>
              </a:rPr>
              <a:t>kierunku Pedagogika WSM w Warszawie</a:t>
            </a:r>
            <a:endParaRPr lang="pl-PL" sz="2800" dirty="0">
              <a:solidFill>
                <a:srgbClr val="251393"/>
              </a:solidFill>
            </a:endParaRPr>
          </a:p>
          <a:p>
            <a:endParaRPr lang="pl-PL" dirty="0"/>
          </a:p>
        </p:txBody>
      </p:sp>
      <p:pic>
        <p:nvPicPr>
          <p:cNvPr id="9" name="Symbol zastępczy obrazu 9">
            <a:extLst>
              <a:ext uri="{FF2B5EF4-FFF2-40B4-BE49-F238E27FC236}">
                <a16:creationId xmlns:a16="http://schemas.microsoft.com/office/drawing/2014/main" id="{78531303-7AF0-4785-95D0-C06EDDA2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3145024" cy="2939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E1FD64E-6539-4675-BE17-F696C7AC75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78485"/>
            <a:ext cx="3324823" cy="3138547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C4A681D9-C02D-428C-AC8B-A07B0E758EDB}"/>
              </a:ext>
            </a:extLst>
          </p:cNvPr>
          <p:cNvSpPr/>
          <p:nvPr/>
        </p:nvSpPr>
        <p:spPr>
          <a:xfrm>
            <a:off x="5896074" y="879449"/>
            <a:ext cx="1844277" cy="914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Koło Młodych Pedagogów </a:t>
            </a:r>
            <a:r>
              <a:rPr lang="pl-PL" b="1" i="1" dirty="0">
                <a:solidFill>
                  <a:srgbClr val="FFC000"/>
                </a:solidFill>
              </a:rPr>
              <a:t>Mentor</a:t>
            </a:r>
          </a:p>
        </p:txBody>
      </p:sp>
    </p:spTree>
    <p:extLst>
      <p:ext uri="{BB962C8B-B14F-4D97-AF65-F5344CB8AC3E}">
        <p14:creationId xmlns:p14="http://schemas.microsoft.com/office/powerpoint/2010/main" val="6375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różności 2016-2017\Kotek kłopotek w Mszconowie\IMG_20170427_0831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58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różności 2016-2017\Kotek kłopotek w Mszconowie\IMG_20170427_0837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61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różności 2016-2017\Kotek kłopotek w Mszconowie\IMG_20170427_0848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184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01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KRONIKA\Lipie\IMG_20180614_1001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0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KRONIKA\Lipie\IMG_20180614_0959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040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91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71296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Mamy rok 2016, kolejna bajka pt. „Porcelanowe Lale” . </a:t>
            </a: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Należy nadmienić, że wszystkie bajki mają charakter interaktywny, dzieci są częścią przedstawienia. Jako publiczność często muszą liczyć, rozpoznawać kolory oraz pomagać bohaterom w rozwiązywaniu problemów.</a:t>
            </a:r>
          </a:p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79A777E-4F77-4867-BA94-62F8D4B2B0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31838"/>
            <a:ext cx="1944216" cy="161704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C476384-5343-46D7-8F7F-15A399E73737}"/>
              </a:ext>
            </a:extLst>
          </p:cNvPr>
          <p:cNvSpPr/>
          <p:nvPr/>
        </p:nvSpPr>
        <p:spPr>
          <a:xfrm>
            <a:off x="7408475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2017-przedstawienie lalek\DSC_01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7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2017-przedstawienie lalek\DSC_01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37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różności 2016-2017\wyjazd do Mszczonowa\IMG_20170404_1008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3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90040" y="980728"/>
            <a:ext cx="7734747" cy="2304256"/>
          </a:xfrm>
        </p:spPr>
        <p:txBody>
          <a:bodyPr/>
          <a:lstStyle/>
          <a:p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  <a:t>Bialski Uniwersytet </a:t>
            </a:r>
            <a:b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</a:br>
            <a: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  <a:t>Trzeciego Wieku </a:t>
            </a:r>
            <a:b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</a:br>
            <a: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  <a:t>na rzecz wolontariatu </a:t>
            </a:r>
            <a:b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</a:br>
            <a:r>
              <a:rPr lang="pl-PL" sz="3200" b="1" i="1" dirty="0">
                <a:solidFill>
                  <a:srgbClr val="F35B3D"/>
                </a:solidFill>
                <a:latin typeface="Arial Black" panose="020B0A04020102020204" pitchFamily="34" charset="0"/>
              </a:rPr>
              <a:t>dla dzieci </a:t>
            </a:r>
            <a:br>
              <a:rPr lang="pl-PL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pl-PL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pl-PL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5B26F607-D1F7-4590-AEC9-15B5A671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2109956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rgbClr val="251393"/>
                </a:solidFill>
              </a:rPr>
              <a:t>Krzysztof </a:t>
            </a:r>
            <a:r>
              <a:rPr lang="pl-PL" sz="2800" b="1" dirty="0" err="1">
                <a:solidFill>
                  <a:srgbClr val="251393"/>
                </a:solidFill>
              </a:rPr>
              <a:t>Mamczarek</a:t>
            </a:r>
            <a:r>
              <a:rPr lang="pl-PL" sz="2800" b="1" dirty="0">
                <a:solidFill>
                  <a:srgbClr val="251393"/>
                </a:solidFill>
              </a:rPr>
              <a:t> </a:t>
            </a:r>
            <a:br>
              <a:rPr lang="pl-PL" sz="2800" b="1" dirty="0">
                <a:solidFill>
                  <a:srgbClr val="251393"/>
                </a:solidFill>
              </a:rPr>
            </a:br>
            <a:r>
              <a:rPr lang="pl-PL" sz="2800" b="1" dirty="0">
                <a:solidFill>
                  <a:srgbClr val="251393"/>
                </a:solidFill>
              </a:rPr>
              <a:t>student II roku studiów drugiego stopnia</a:t>
            </a:r>
            <a:br>
              <a:rPr lang="pl-PL" sz="2800" b="1" dirty="0">
                <a:solidFill>
                  <a:srgbClr val="251393"/>
                </a:solidFill>
              </a:rPr>
            </a:br>
            <a:r>
              <a:rPr lang="pl-PL" sz="2800" b="1" dirty="0">
                <a:solidFill>
                  <a:srgbClr val="251393"/>
                </a:solidFill>
              </a:rPr>
              <a:t>kierunku Pedagogika WSM w Warszawie</a:t>
            </a:r>
          </a:p>
          <a:p>
            <a:r>
              <a:rPr lang="pl-PL" sz="2800" b="1" dirty="0">
                <a:solidFill>
                  <a:srgbClr val="251393"/>
                </a:solidFill>
              </a:rPr>
              <a:t>13 kwietnia 2019 r.</a:t>
            </a:r>
          </a:p>
          <a:p>
            <a:endParaRPr lang="pl-PL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różności 2016-2017\wyjazd do Mszczonowa\IMG_20170404_0842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752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80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BUTW różności 2016-2017\wyjazd do Mszczonowa\IMG_20170404_1118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3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/>
          </a:p>
          <a:p>
            <a:pPr algn="ctr"/>
            <a:r>
              <a:rPr lang="pl-PL" i="1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i="1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i="1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  <a:p>
            <a:pPr algn="ctr"/>
            <a:endParaRPr lang="pl-PL" i="1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endParaRPr lang="pl-PL" i="1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r>
              <a:rPr lang="pl-PL" i="1" dirty="0">
                <a:solidFill>
                  <a:srgbClr val="251393"/>
                </a:solidFill>
                <a:latin typeface="Arial Black" panose="020B0A04020102020204" pitchFamily="34" charset="0"/>
              </a:rPr>
              <a:t>Bajka Złota rybka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E8CC47-5C41-4A74-8005-38E8ED4992A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836712"/>
            <a:ext cx="2232248" cy="187220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9F64915-EF93-40A7-8EA1-0C60134F7367}"/>
              </a:ext>
            </a:extLst>
          </p:cNvPr>
          <p:cNvSpPr/>
          <p:nvPr/>
        </p:nvSpPr>
        <p:spPr>
          <a:xfrm>
            <a:off x="7272299" y="980728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5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5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5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53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5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8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5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4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6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674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7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5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7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44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ED9D051-60E8-4D3B-9EED-255D051B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692696"/>
            <a:ext cx="7745505" cy="5472608"/>
          </a:xfrm>
        </p:spPr>
        <p:txBody>
          <a:bodyPr>
            <a:normAutofit/>
          </a:bodyPr>
          <a:lstStyle/>
          <a:p>
            <a:pPr algn="ctr"/>
            <a:r>
              <a:rPr lang="pl-PL" sz="4000" b="1" i="1" dirty="0">
                <a:solidFill>
                  <a:srgbClr val="251393"/>
                </a:solidFill>
              </a:rPr>
              <a:t>Człowiek wrażliwy na piękno kwiatu, motyla,  pejzażu, </a:t>
            </a:r>
            <a:r>
              <a:rPr lang="pl-PL" sz="4000" b="1" i="1" dirty="0" err="1">
                <a:solidFill>
                  <a:srgbClr val="251393"/>
                </a:solidFill>
              </a:rPr>
              <a:t>miałbybyć</a:t>
            </a:r>
            <a:r>
              <a:rPr lang="pl-PL" sz="4000" b="1" i="1" dirty="0">
                <a:solidFill>
                  <a:srgbClr val="251393"/>
                </a:solidFill>
              </a:rPr>
              <a:t> </a:t>
            </a:r>
            <a:br>
              <a:rPr lang="pl-PL" sz="4000" b="1" i="1" dirty="0">
                <a:solidFill>
                  <a:srgbClr val="251393"/>
                </a:solidFill>
              </a:rPr>
            </a:br>
            <a:r>
              <a:rPr lang="pl-PL" sz="4000" b="1" i="1" dirty="0">
                <a:solidFill>
                  <a:srgbClr val="251393"/>
                </a:solidFill>
              </a:rPr>
              <a:t>obojętny na piękno człowieka?</a:t>
            </a:r>
          </a:p>
          <a:p>
            <a:pPr marL="0" indent="0">
              <a:buNone/>
            </a:pP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rgbClr val="251393"/>
                </a:solidFill>
              </a:rPr>
              <a:t>Janusz Korczak, oprac. E. Cichy, </a:t>
            </a:r>
            <a:r>
              <a:rPr lang="pl-PL" i="1" dirty="0">
                <a:solidFill>
                  <a:srgbClr val="251393"/>
                </a:solidFill>
              </a:rPr>
              <a:t>Jak kochać dziecko; Momenty wychowawcze; Prawo dziecka do szacunku,</a:t>
            </a:r>
            <a:r>
              <a:rPr lang="pl-PL" dirty="0">
                <a:solidFill>
                  <a:srgbClr val="251393"/>
                </a:solidFill>
              </a:rPr>
              <a:t> Tom 7 z Dzieła, s. 16</a:t>
            </a:r>
          </a:p>
        </p:txBody>
      </p:sp>
    </p:spTree>
    <p:extLst>
      <p:ext uri="{BB962C8B-B14F-4D97-AF65-F5344CB8AC3E}">
        <p14:creationId xmlns:p14="http://schemas.microsoft.com/office/powerpoint/2010/main" val="14980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47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5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złota rybka\IMGP50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464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3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  <a:p>
            <a:pPr algn="ctr"/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Bajka pt. „Śnieżka”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C5ADCC-546A-40DD-8CB9-3CE60A4C4D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31838"/>
            <a:ext cx="2016224" cy="190507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A939D9E-5F27-4670-8729-67E12E65A299}"/>
              </a:ext>
            </a:extLst>
          </p:cNvPr>
          <p:cNvSpPr/>
          <p:nvPr/>
        </p:nvSpPr>
        <p:spPr>
          <a:xfrm>
            <a:off x="7308303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228_0853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2899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0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228_0854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78497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3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228_0855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903649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4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228_0908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19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28276513_1723075021087454_272683004227473254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9036496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3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28378103_1723080857753537_7362738748399364427_n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856984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2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Tupet poprzez przedstawianie spektakli na wyjeździe promuje naszą gminie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Studentki BUTW kształtują również postawę artystyczną u naszych seniorów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Poniżej czarna komedia pt. „Siostra” 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TEATR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D95361-0FFC-4933-A29D-8A3B839E3A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731838"/>
            <a:ext cx="1656184" cy="168905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52B46E5-54BF-4C93-9E50-8B7F112BBE3D}"/>
              </a:ext>
            </a:extLst>
          </p:cNvPr>
          <p:cNvSpPr/>
          <p:nvPr/>
        </p:nvSpPr>
        <p:spPr>
          <a:xfrm>
            <a:off x="7272299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2049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dirty="0">
                <a:solidFill>
                  <a:srgbClr val="251393"/>
                </a:solidFill>
              </a:rPr>
              <a:t>Co to jest wolontariat?  Definicja i jego znaczenie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solidFill>
                  <a:srgbClr val="251393"/>
                </a:solidFill>
              </a:rPr>
              <a:t> Działalności Bialskiego Uniwersytetu Trzeciego Wieku </a:t>
            </a:r>
          </a:p>
          <a:p>
            <a:pPr>
              <a:buNone/>
            </a:pPr>
            <a:r>
              <a:rPr lang="pl-PL" dirty="0">
                <a:solidFill>
                  <a:srgbClr val="251393"/>
                </a:solidFill>
              </a:rPr>
              <a:t>3. Wolontariat w kontekście realizacji postawy artystycznej dla dzieci przedszkolnych i wczesnoszkolnych oraz seniorów:</a:t>
            </a:r>
            <a:br>
              <a:rPr lang="pl-PL" dirty="0">
                <a:solidFill>
                  <a:srgbClr val="251393"/>
                </a:solidFill>
              </a:rPr>
            </a:br>
            <a:r>
              <a:rPr lang="pl-PL" dirty="0">
                <a:solidFill>
                  <a:srgbClr val="251393"/>
                </a:solidFill>
              </a:rPr>
              <a:t>a) teatr </a:t>
            </a:r>
            <a:br>
              <a:rPr lang="pl-PL" dirty="0">
                <a:solidFill>
                  <a:srgbClr val="251393"/>
                </a:solidFill>
              </a:rPr>
            </a:br>
            <a:r>
              <a:rPr lang="pl-PL" dirty="0">
                <a:solidFill>
                  <a:srgbClr val="251393"/>
                </a:solidFill>
              </a:rPr>
              <a:t>b) muzyka  </a:t>
            </a:r>
            <a:br>
              <a:rPr lang="pl-PL" dirty="0">
                <a:solidFill>
                  <a:srgbClr val="251393"/>
                </a:solidFill>
              </a:rPr>
            </a:br>
            <a:r>
              <a:rPr lang="pl-PL" dirty="0">
                <a:solidFill>
                  <a:srgbClr val="251393"/>
                </a:solidFill>
              </a:rPr>
              <a:t>c) plastyka </a:t>
            </a:r>
          </a:p>
          <a:p>
            <a:pPr>
              <a:buNone/>
            </a:pPr>
            <a:r>
              <a:rPr lang="pl-PL" dirty="0">
                <a:solidFill>
                  <a:srgbClr val="251393"/>
                </a:solidFill>
              </a:rPr>
              <a:t>3.Wolontariat jako zdrowy styl życia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011033-0DD4-400A-A7F5-8E80A74ABC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2160240" cy="166986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73C8A6D-530A-4773-808D-F5F4CBEDB169}"/>
              </a:ext>
            </a:extLst>
          </p:cNvPr>
          <p:cNvSpPr/>
          <p:nvPr/>
        </p:nvSpPr>
        <p:spPr>
          <a:xfrm>
            <a:off x="6732239" y="404664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3"/>
            <a:ext cx="91440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8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19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5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00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1"/>
            <a:ext cx="91440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4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282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Grupa „Tupet” to otwarta grupa, każdy może się do nas zapisać. Poniżej widzimy próby. Nasze studentki poświęcają swój prywatny czas , dzięki temu powstają tak wspaniałe projekty jak spektakle teatralne czy programy rozrywkowe.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DA6E32-CFAD-4E16-8EC4-56B7E2FC0F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70156"/>
            <a:ext cx="1872208" cy="157331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1003824-AA73-438F-B872-35E7444C3E90}"/>
              </a:ext>
            </a:extLst>
          </p:cNvPr>
          <p:cNvSpPr/>
          <p:nvPr/>
        </p:nvSpPr>
        <p:spPr>
          <a:xfrm>
            <a:off x="7179893" y="731838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14_1948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6563047" cy="468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14_1949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6552727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79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14_1948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3244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4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3568" y="2204864"/>
            <a:ext cx="7745505" cy="3877815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>
                <a:solidFill>
                  <a:srgbClr val="251393"/>
                </a:solidFill>
              </a:rPr>
              <a:t>Wolontariat</a:t>
            </a:r>
            <a:r>
              <a:rPr lang="pl-PL" dirty="0">
                <a:solidFill>
                  <a:srgbClr val="251393"/>
                </a:solidFill>
              </a:rPr>
              <a:t> (łac. </a:t>
            </a:r>
            <a:r>
              <a:rPr lang="pl-PL" i="1" dirty="0" err="1">
                <a:solidFill>
                  <a:srgbClr val="251393"/>
                </a:solidFill>
              </a:rPr>
              <a:t>voluntarius</a:t>
            </a:r>
            <a:r>
              <a:rPr lang="pl-PL" dirty="0">
                <a:solidFill>
                  <a:srgbClr val="251393"/>
                </a:solidFill>
              </a:rPr>
              <a:t> – dobrowolny) – dobrowolna, bezpłatna, świadoma praca na rzecz innych lub całego społeczeństwa, wykraczająca poza związki </a:t>
            </a:r>
            <a:r>
              <a:rPr lang="pl-PL" dirty="0" err="1">
                <a:solidFill>
                  <a:srgbClr val="251393"/>
                </a:solidFill>
              </a:rPr>
              <a:t>rodzinno-koleżeńsko-przyjacielskie</a:t>
            </a:r>
            <a:r>
              <a:rPr lang="pl-PL" dirty="0">
                <a:solidFill>
                  <a:srgbClr val="251393"/>
                </a:solidFill>
              </a:rPr>
              <a:t>. </a:t>
            </a:r>
          </a:p>
          <a:p>
            <a:pPr>
              <a:buNone/>
            </a:pPr>
            <a:r>
              <a:rPr lang="pl-PL" dirty="0">
                <a:solidFill>
                  <a:srgbClr val="251393"/>
                </a:solidFill>
              </a:rPr>
              <a:t>      U początku swojego istnienia wolontariat nie miał ram instytucjonalnych, z czasem zaistniał w organizacjach kościelnych, samopomocowych, a wreszcie pozarządowych. </a:t>
            </a:r>
          </a:p>
          <a:p>
            <a:pPr>
              <a:buNone/>
            </a:pPr>
            <a:r>
              <a:rPr lang="pl-PL" dirty="0">
                <a:solidFill>
                  <a:srgbClr val="251393"/>
                </a:solidFill>
              </a:rPr>
              <a:t>     Zasadniczym pojęciem związanym z wolontariatem jest motywacja. Aby dana praca </a:t>
            </a:r>
            <a:r>
              <a:rPr lang="pl-PL" dirty="0" err="1">
                <a:solidFill>
                  <a:srgbClr val="251393"/>
                </a:solidFill>
              </a:rPr>
              <a:t>wolontaryjna</a:t>
            </a:r>
            <a:r>
              <a:rPr lang="pl-PL" dirty="0">
                <a:solidFill>
                  <a:srgbClr val="251393"/>
                </a:solidFill>
              </a:rPr>
              <a:t> była pomyślna, zazwyczaj konieczne jest, aby zarówno wolontariusz, </a:t>
            </a:r>
            <a:br>
              <a:rPr lang="pl-PL" dirty="0">
                <a:solidFill>
                  <a:srgbClr val="251393"/>
                </a:solidFill>
              </a:rPr>
            </a:br>
            <a:r>
              <a:rPr lang="pl-PL" dirty="0">
                <a:solidFill>
                  <a:srgbClr val="251393"/>
                </a:solidFill>
              </a:rPr>
              <a:t>jak i organizacja z nim współpracująca były świadome.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47FA45-F86C-4C93-94E8-9530E77612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1800200" cy="151216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F70209A-8B52-4361-8F78-1331736C9767}"/>
              </a:ext>
            </a:extLst>
          </p:cNvPr>
          <p:cNvSpPr/>
          <p:nvPr/>
        </p:nvSpPr>
        <p:spPr>
          <a:xfrm>
            <a:off x="6408203" y="32423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14_2027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84076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6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3600" dirty="0">
                <a:solidFill>
                  <a:srgbClr val="251393"/>
                </a:solidFill>
              </a:rPr>
              <a:t>Oprócz grupy „Tupet” zawiązała się również grupa wokalna „Retro”, która swoim śpiewem uświetnia wiele gminnych uroczystości. </a:t>
            </a:r>
          </a:p>
          <a:p>
            <a:r>
              <a:rPr lang="pl-PL" sz="3600" dirty="0">
                <a:solidFill>
                  <a:srgbClr val="251393"/>
                </a:solidFill>
              </a:rPr>
              <a:t>Główną grupą docelową są seniorzy z naszego powiatu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14969" y="570156"/>
            <a:ext cx="7756263" cy="1490692"/>
          </a:xfrm>
        </p:spPr>
        <p:txBody>
          <a:bodyPr/>
          <a:lstStyle/>
          <a:p>
            <a: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</a:t>
            </a:r>
            <a:b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  <a:t>W KONTEKŚCIE REALIZACJI POSTAWY ARTYSTYCZNEJ - MUZYKA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298A432-3185-4289-866D-737FCDC9A9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31838"/>
            <a:ext cx="1872208" cy="161704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AE95666-6AA4-4ED4-8D74-D83B4E9AA8D6}"/>
              </a:ext>
            </a:extLst>
          </p:cNvPr>
          <p:cNvSpPr/>
          <p:nvPr/>
        </p:nvSpPr>
        <p:spPr>
          <a:xfrm>
            <a:off x="7444479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AppData\Local\Microsoft\Windows\Temporary Internet Files\Content.Word\IMG_20170611_160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szczonów 05.06.2017r\IMGP40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04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GOK\Desktop\49835378_2133053226756296_372047830305262796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7331" y="-459432"/>
            <a:ext cx="11303897" cy="74888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 roku 2018 powstała kolejna grupa, </a:t>
            </a: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tym razem grupa taneczna „Sarenki”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–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TANIEC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ADE078-A10E-45DB-BDDC-A7F6ECE396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70157"/>
            <a:ext cx="2016224" cy="192274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19DAB29-2DE2-46ED-A206-AB50CB1D505A}"/>
              </a:ext>
            </a:extLst>
          </p:cNvPr>
          <p:cNvSpPr/>
          <p:nvPr/>
        </p:nvSpPr>
        <p:spPr>
          <a:xfrm>
            <a:off x="7372471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56895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3_1902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5920109" cy="43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65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b="1" dirty="0">
                <a:solidFill>
                  <a:srgbClr val="251393"/>
                </a:solidFill>
                <a:latin typeface="Arial Black" panose="020B0A04020102020204" pitchFamily="34" charset="0"/>
              </a:rPr>
              <a:t>Najczęstsze motywacje wolontariuszy: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chęć zrobienia czegoś dobrego, pożytecznego;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potrzeba kontaktu z ludźmi lub nawiązania nowych znajomości;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chęć bycia potrzebnym;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chęć spłacenia dobra, które kiedyś od kogoś się otrzymało (zobacz także: filantropia, humanitaryzm);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chęć zdobycia nowych umiejętności oraz doświadczeń zawodowych i życiowych;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59800B-070E-4AFA-9CC5-4FA8BD5D18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2160240" cy="166986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CE7AE11-C1B4-4AAC-9AAD-DB6A32D714FC}"/>
              </a:ext>
            </a:extLst>
          </p:cNvPr>
          <p:cNvSpPr/>
          <p:nvPr/>
        </p:nvSpPr>
        <p:spPr>
          <a:xfrm>
            <a:off x="6588223" y="31723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3_1926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328592" cy="66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solidFill>
                <a:srgbClr val="251393"/>
              </a:solidFill>
            </a:endParaRPr>
          </a:p>
          <a:p>
            <a:pPr algn="ctr"/>
            <a:r>
              <a:rPr lang="pl-PL" dirty="0">
                <a:solidFill>
                  <a:srgbClr val="251393"/>
                </a:solidFill>
              </a:rPr>
              <a:t>„Sarenki” jako wolontariuszki podczas 27 Finału Wielkiej Orkiestry Świątecznej Pomocy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 KONTEKŚCIE REALIZACJI POSTAWY ARTYSTYCZNEJ - TANIEC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697B1F-7AC6-4A08-A722-7735FD4BC7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70156"/>
            <a:ext cx="1584176" cy="157331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4C15CBB-30DF-436B-AF31-9C6AD7D954B2}"/>
              </a:ext>
            </a:extLst>
          </p:cNvPr>
          <p:cNvSpPr/>
          <p:nvPr/>
        </p:nvSpPr>
        <p:spPr>
          <a:xfrm>
            <a:off x="7524327" y="789154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MGOK\Desktop\49913090_2133050953423190_89032963722838016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MGOK\Desktop\50230649_2133050866756532_49947366109111910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849" y="0"/>
            <a:ext cx="1021640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MGOK\Desktop\50229452_2133051080089844_183529726282616012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257" y="-243408"/>
            <a:ext cx="10583817" cy="7272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251393"/>
                </a:solidFill>
              </a:rPr>
              <a:t>Nasze studentki biorą udział oraz tworzą programy rozrywkowe dla mieszkańców gminy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7435395-28D3-4AEE-BAE5-163061A2643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70156"/>
            <a:ext cx="1728192" cy="157331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B428999-75C3-441A-AAFA-644CA3BC9030}"/>
              </a:ext>
            </a:extLst>
          </p:cNvPr>
          <p:cNvSpPr/>
          <p:nvPr/>
        </p:nvSpPr>
        <p:spPr>
          <a:xfrm>
            <a:off x="7452319" y="731838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walentynki dla seniorów\IMGP04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6429325" cy="44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94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Nasze studentki chętnie prowadzą darmowe warsztaty plastyczne w których uczą dzieci różnych ciekawych rzeczy. Główną grupą są dzieci ze świetlicy środowiskowej w wieku wczesnoszkolnym oraz szkolnym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W KONTEKŚCIE REALIZACJI POSTAWY ARTYSTYCZNEJ </a:t>
            </a:r>
            <a:b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b="1" dirty="0">
                <a:solidFill>
                  <a:srgbClr val="251393"/>
                </a:solidFill>
                <a:latin typeface="Arial Black" panose="020B0A04020102020204" pitchFamily="34" charset="0"/>
              </a:rPr>
              <a:t>- PLASTYKA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21FE77-0F8C-4E70-A4E4-A164382EAC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731838"/>
            <a:ext cx="1512168" cy="141163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BADC93F-906F-4025-B3E5-8957F6383B49}"/>
              </a:ext>
            </a:extLst>
          </p:cNvPr>
          <p:cNvSpPr/>
          <p:nvPr/>
        </p:nvSpPr>
        <p:spPr>
          <a:xfrm>
            <a:off x="7300463" y="881257"/>
            <a:ext cx="1296145" cy="3154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MGOK\Desktop\48383865_2095280803866872_336434642239147212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243408"/>
            <a:ext cx="10585176" cy="7272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208_1653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b="22701"/>
          <a:stretch/>
        </p:blipFill>
        <p:spPr bwMode="auto">
          <a:xfrm>
            <a:off x="1043608" y="1196752"/>
            <a:ext cx="6845116" cy="4284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37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Członkinie Bialskiego Uniwersytetu Trzeciego Wieku to nie tylko studentki, ale przede wszystkim wolontariuszki . Dla naszych pań wolontariat jest szczególnie ważny, ponieważ większość z nich jest już na emeryturze, a dzięki przynależności do BUTW czują się potrzebne i wyrażają chęci robienia czegoś pożytecznego. </a:t>
            </a:r>
            <a:endParaRPr lang="pl-PL" b="1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solidFill>
                  <a:srgbClr val="251393"/>
                </a:solidFill>
              </a:rPr>
              <a:t>WOLONTARIAT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81AE45-8090-4802-89FA-A0F50F0FF9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656"/>
            <a:ext cx="2376264" cy="191569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91A5096-9520-4CC2-91E8-358F04ACC8F5}"/>
              </a:ext>
            </a:extLst>
          </p:cNvPr>
          <p:cNvSpPr/>
          <p:nvPr/>
        </p:nvSpPr>
        <p:spPr>
          <a:xfrm>
            <a:off x="6912259" y="570156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>
              <a:solidFill>
                <a:srgbClr val="251393"/>
              </a:solidFill>
              <a:latin typeface="Arial Black" panose="020B0A04020102020204" pitchFamily="34" charset="0"/>
            </a:endParaRPr>
          </a:p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Nasze panie z BUTW to aktywne studentki, które promują zdrowy tryb życia.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Dają przykład dzieciom oraz dorosłym.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Na zdjęciu widzimy je z kijkami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do </a:t>
            </a:r>
            <a:r>
              <a:rPr lang="pl-PL" dirty="0" err="1">
                <a:solidFill>
                  <a:srgbClr val="251393"/>
                </a:solidFill>
                <a:latin typeface="Arial Black" panose="020B0A04020102020204" pitchFamily="34" charset="0"/>
              </a:rPr>
              <a:t>Nordic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</a:t>
            </a:r>
            <a:r>
              <a:rPr lang="pl-PL" dirty="0" err="1">
                <a:solidFill>
                  <a:srgbClr val="251393"/>
                </a:solidFill>
                <a:latin typeface="Arial Black" panose="020B0A04020102020204" pitchFamily="34" charset="0"/>
              </a:rPr>
              <a:t>Walking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gdzie wzięły udział </a:t>
            </a:r>
            <a:b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 Marszobiegu Bialskimi Sadami.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 JAKO POSTAWA ZDROWEGO </a:t>
            </a:r>
            <a:b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</a:br>
            <a:r>
              <a:rPr lang="pl-PL" sz="3200" dirty="0">
                <a:solidFill>
                  <a:srgbClr val="251393"/>
                </a:solidFill>
                <a:latin typeface="Arial Black" panose="020B0A04020102020204" pitchFamily="34" charset="0"/>
              </a:rPr>
              <a:t>STYLU ŻYCIA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EA5744E-3D66-49BD-9352-577B18B991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089220"/>
            <a:ext cx="1872208" cy="133166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2B70ADC-70BF-4FBD-8391-AFAB90F6C957}"/>
              </a:ext>
            </a:extLst>
          </p:cNvPr>
          <p:cNvSpPr/>
          <p:nvPr/>
        </p:nvSpPr>
        <p:spPr>
          <a:xfrm>
            <a:off x="7148607" y="1192358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KOMPUTER\Pictures\marsz BUTW z kijkami 2016\IMG_20160507_1616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32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arszobieg\DSC_0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2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arszobieg\DSC_02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92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F:\marszobieg\DSC_03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Studentki Bialskiego Uniwersytetu Trzeciego wieku oprócz brania czynnego udziały w wydarzeniach naszej gminy są również współorganizatorami, pomagają przy tak zwanej „papierkowej robocie”. Ale najważniejsze, to świetne kucharki które zawsze coś przygotują na dane wydarzenie</a:t>
            </a:r>
            <a:r>
              <a:rPr lang="pl-PL" dirty="0"/>
              <a:t>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C491503-9B7A-4526-B04E-3383D0CAFC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36712"/>
            <a:ext cx="1656184" cy="151216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AD2956F-815C-4037-AB8C-2C199E3A0301}"/>
              </a:ext>
            </a:extLst>
          </p:cNvPr>
          <p:cNvSpPr/>
          <p:nvPr/>
        </p:nvSpPr>
        <p:spPr>
          <a:xfrm>
            <a:off x="7416315" y="980728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Jedna z ważnych imprez w naszej gminie to </a:t>
            </a:r>
            <a:r>
              <a:rPr lang="pl-PL" dirty="0" err="1">
                <a:solidFill>
                  <a:srgbClr val="251393"/>
                </a:solidFill>
                <a:latin typeface="Arial Black" panose="020B0A04020102020204" pitchFamily="34" charset="0"/>
              </a:rPr>
              <a:t>badnia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profilaktyczne dla naszych mieszkańców które są CAŁKOWICIE DARMOWE! Można zbadać wszystko od morfologii po przez badanie tkanki tłuszczowej. Cały </a:t>
            </a:r>
            <a:r>
              <a:rPr lang="pl-PL" dirty="0" err="1">
                <a:solidFill>
                  <a:srgbClr val="251393"/>
                </a:solidFill>
                <a:latin typeface="Arial Black" panose="020B0A04020102020204" pitchFamily="34" charset="0"/>
              </a:rPr>
              <a:t>event</a:t>
            </a:r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 organizowany jest w budynku gimnazjum. W poszczególnych salach są różni specjaliści. Na hali sportowej mamy wiele atrakcji dla dzieci oraz OPEN BAR. Nasze studentki przygotowują pyszne smakołyki dla odwiedzających.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A26FDD-AF95-47E1-93D4-2924403F4E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731839"/>
            <a:ext cx="2088232" cy="151650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7BFA8BF-06D1-426E-9BD1-FD1174ACE198}"/>
              </a:ext>
            </a:extLst>
          </p:cNvPr>
          <p:cNvSpPr/>
          <p:nvPr/>
        </p:nvSpPr>
        <p:spPr>
          <a:xfrm>
            <a:off x="7344307" y="881257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0831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24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96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0735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9654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55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79"/>
            <a:ext cx="4166592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1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073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9654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36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0735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968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6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0801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58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1114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96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5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BUTW 2018\IMG_20180520_1115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6632"/>
            <a:ext cx="496855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0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Nasze wolontariuszki z wielkim poświęceniem szyją specjalne poduszki dla kobiet "Amazonek", aby wspomóc ich rehabilitację po mastektomii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(około 300 sztuk).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92CB6A3-DBC6-41FE-8EDE-66F0F96913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16" y="731838"/>
            <a:ext cx="1872208" cy="176105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CC951DD-B5B7-493A-973D-265A4F6265FF}"/>
              </a:ext>
            </a:extLst>
          </p:cNvPr>
          <p:cNvSpPr/>
          <p:nvPr/>
        </p:nvSpPr>
        <p:spPr>
          <a:xfrm>
            <a:off x="7182521" y="881256"/>
            <a:ext cx="1296145" cy="4833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  <p:extLst>
      <p:ext uri="{BB962C8B-B14F-4D97-AF65-F5344CB8AC3E}">
        <p14:creationId xmlns:p14="http://schemas.microsoft.com/office/powerpoint/2010/main" val="8444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1CC9CE8-4A16-48F5-8DD3-06FE2EFA8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F75BCF9-32BF-4FB3-A55E-B1070C1C7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Nasza studentki współpracują ze szkołami oraz świetlicą środowiskową, pomagając dzieciom na wielu płaszczyznach życia. </a:t>
            </a:r>
          </a:p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Poniżej widzimy wspólną wycieczkę na poligon wojskowy.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51393"/>
                </a:solidFill>
                <a:latin typeface="Arial Black" panose="020B0A04020102020204" pitchFamily="34" charset="0"/>
              </a:rPr>
              <a:t>WOLONTARIAT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92CB6A3-DBC6-41FE-8EDE-66F0F96913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908719"/>
            <a:ext cx="1584176" cy="133962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109DF9E-73A4-4A11-9EC5-209E9A1E6CEB}"/>
              </a:ext>
            </a:extLst>
          </p:cNvPr>
          <p:cNvSpPr/>
          <p:nvPr/>
        </p:nvSpPr>
        <p:spPr>
          <a:xfrm>
            <a:off x="7452319" y="1044434"/>
            <a:ext cx="1296145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FFC000"/>
                </a:solidFill>
              </a:rPr>
              <a:t>Koło Młodych Pedagogów </a:t>
            </a:r>
            <a:r>
              <a:rPr lang="pl-PL" sz="1200" b="1" i="1" dirty="0">
                <a:solidFill>
                  <a:srgbClr val="FFC000"/>
                </a:solidFill>
              </a:rPr>
              <a:t>Mentor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:\KRONIKA\odwiedziny w wojsku\IMG_20180623_1013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752527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2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random/>
      </p:transition>
    </mc:Choice>
    <mc:Fallback xmlns="">
      <p:transition spd="slow" advTm="10000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1517</TotalTime>
  <Words>1020</Words>
  <Application>Microsoft Office PowerPoint</Application>
  <PresentationFormat>Pokaz na ekranie (4:3)</PresentationFormat>
  <Paragraphs>142</Paragraphs>
  <Slides>112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112</vt:i4>
      </vt:variant>
    </vt:vector>
  </HeadingPairs>
  <TitlesOfParts>
    <vt:vector size="117" baseType="lpstr">
      <vt:lpstr>Arial</vt:lpstr>
      <vt:lpstr>Arial Black</vt:lpstr>
      <vt:lpstr>Book Antiqua</vt:lpstr>
      <vt:lpstr>Wingdings</vt:lpstr>
      <vt:lpstr>Twarda oprawa</vt:lpstr>
      <vt:lpstr>Wolontariat jako kształtowanie postaw  i kompetencji społecznych</vt:lpstr>
      <vt:lpstr>Krzysztof Mamczarek </vt:lpstr>
      <vt:lpstr>            Bialski Uniwersytet  Trzeciego Wieku  na rzecz wolontariatu  dla dzieci   </vt:lpstr>
      <vt:lpstr>Prezentacja programu PowerPoint</vt:lpstr>
      <vt:lpstr>Prezentacja programu PowerPoint</vt:lpstr>
      <vt:lpstr>Prezentacja programu PowerPoint</vt:lpstr>
      <vt:lpstr>Prezentacja programu PowerPoint</vt:lpstr>
      <vt:lpstr>WOLONTARIAT</vt:lpstr>
      <vt:lpstr>Prezentacja programu PowerPoint</vt:lpstr>
      <vt:lpstr>WOLONTARIAT</vt:lpstr>
      <vt:lpstr>WOLONTARIAT W KONTEKŚCIE REALIZACJI POSTAWY ARTYSTYCZNEJ –  TEATR</vt:lpstr>
      <vt:lpstr>WOLONTARIAT W KONTEKŚCIE REALIZACJI POSTAWY ARTYSTYCZNEJ –  TEATR</vt:lpstr>
      <vt:lpstr>WOLONTARIAT W KONTEKŚCIE REALIZACJI POSTAWY ARTYSTYCZNEJ –  TEATR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WOLONTARIAT W KONTEKŚCIE REALIZACJI POSTAWY ARTYSTYCZNEJ –  TEATR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WOLONTARIAT W KONTEKŚCIE REALIZACJI POSTAWY ARTYSTYCZNEJ –  TEATR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WOLONTARIAT</vt:lpstr>
      <vt:lpstr>Prezentacja programu PowerPoint</vt:lpstr>
      <vt:lpstr>Prezentacja programu PowerPoint</vt:lpstr>
      <vt:lpstr>Prezentacja programu PowerPoint</vt:lpstr>
      <vt:lpstr>Prezentacja programu PowerPoint</vt:lpstr>
      <vt:lpstr>WOLONTARIAT  W KONTEKŚCIE REALIZACJI POSTAWY ARTYSTYCZNEJ - MUZYKA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WOLONTARIAT W KONTEKŚCIE REALIZACJI POSTAWY ARTYSTYCZNEJ –  TANIEC</vt:lpstr>
      <vt:lpstr>Prezentacja programu PowerPoint</vt:lpstr>
      <vt:lpstr>Prezentacja programu PowerPoint</vt:lpstr>
      <vt:lpstr>Prezentacja programu PowerPoint</vt:lpstr>
      <vt:lpstr>WOLONTARIAT  W KONTEKŚCIE REALIZACJI POSTAWY ARTYSTYCZNEJ - TANIEC</vt:lpstr>
      <vt:lpstr>Prezentacja programu PowerPoint</vt:lpstr>
      <vt:lpstr>Prezentacja programu PowerPoint</vt:lpstr>
      <vt:lpstr>Prezentacja programu PowerPoint</vt:lpstr>
      <vt:lpstr>WOLONTARIAT</vt:lpstr>
      <vt:lpstr>Prezentacja programu PowerPoint</vt:lpstr>
      <vt:lpstr>WOLONTARIAT W KONTEKŚCIE REALIZACJI POSTAWY ARTYSTYCZNEJ  - PLASTYKA</vt:lpstr>
      <vt:lpstr>Prezentacja programu PowerPoint</vt:lpstr>
      <vt:lpstr>Prezentacja programu PowerPoint</vt:lpstr>
      <vt:lpstr>Prezentacja programu PowerPoint</vt:lpstr>
      <vt:lpstr>WOLONTARIAT JAKO POSTAWA ZDROWEGO  STYLU ŻYCIA</vt:lpstr>
      <vt:lpstr>Prezentacja programu PowerPoint</vt:lpstr>
      <vt:lpstr>Prezentacja programu PowerPoint</vt:lpstr>
      <vt:lpstr>Prezentacja programu PowerPoint</vt:lpstr>
      <vt:lpstr>Prezentacja programu PowerPoint</vt:lpstr>
      <vt:lpstr>WOLONTARIAT</vt:lpstr>
      <vt:lpstr>WOLONTARIAT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WOLONTARIAT</vt:lpstr>
      <vt:lpstr>Prezentacja programu PowerPoint</vt:lpstr>
      <vt:lpstr>Prezentacja programu PowerPoint</vt:lpstr>
      <vt:lpstr>WOLONTARIAT</vt:lpstr>
      <vt:lpstr>Prezentacja programu PowerPoint</vt:lpstr>
      <vt:lpstr>Prezentacja programu PowerPoint</vt:lpstr>
      <vt:lpstr>Prezentacja programu PowerPoint</vt:lpstr>
      <vt:lpstr>WOLONTARIAT</vt:lpstr>
      <vt:lpstr>Prezentacja programu PowerPoint</vt:lpstr>
      <vt:lpstr>BUTW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Każdy ma coś, co może dać innym</vt:lpstr>
      <vt:lpstr>Prezentacja programu PowerPoint</vt:lpstr>
      <vt:lpstr>Krzysztof Mamczarek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Bialski  Uniwersytet  Trzeciego Wieku</dc:title>
  <dc:creator>Stan</dc:creator>
  <cp:lastModifiedBy>Marek Kust</cp:lastModifiedBy>
  <cp:revision>125</cp:revision>
  <dcterms:modified xsi:type="dcterms:W3CDTF">2019-04-12T01:02:57Z</dcterms:modified>
</cp:coreProperties>
</file>